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8" r:id="rId4"/>
    <p:sldId id="259" r:id="rId5"/>
    <p:sldId id="266" r:id="rId6"/>
    <p:sldId id="263" r:id="rId7"/>
    <p:sldId id="260" r:id="rId8"/>
    <p:sldId id="265" r:id="rId9"/>
    <p:sldId id="264" r:id="rId10"/>
    <p:sldId id="261" r:id="rId11"/>
    <p:sldId id="267" r:id="rId12"/>
  </p:sldIdLst>
  <p:sldSz cx="12192000" cy="6858000"/>
  <p:notesSz cx="6858000" cy="9144000"/>
  <p:defaultTextStyle>
    <a:defPPr>
      <a:defRPr lang="he-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8" y="44"/>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presProps" Target="presProps.xml" Id="rId13"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xml" Id="rId2" /><Relationship Type="http://schemas.openxmlformats.org/officeDocument/2006/relationships/tableStyles" Target="tableStyles.xml" Id="rId16"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4.xml" Id="rId5" /><Relationship Type="http://schemas.openxmlformats.org/officeDocument/2006/relationships/theme" Target="theme/theme1.xml" Id="rId15" /><Relationship Type="http://schemas.openxmlformats.org/officeDocument/2006/relationships/slide" Target="slides/slide9.xml" Id="rId10"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viewProps" Target="viewProps.xml" Id="rId14" /><Relationship Type="http://schemas.openxmlformats.org/officeDocument/2006/relationships/customXml" Target="/customXML/item.xml" Id="imanage.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F8CF-692C-4963-8B5E-D1C0928CF160}"/>
              </a:ext>
            </a:extLst>
          </p:cNvPr>
          <p:cNvSpPr>
            <a:spLocks noGrp="1"/>
          </p:cNvSpPr>
          <p:nvPr>
            <p:ph type="ctrTitle"/>
          </p:nvPr>
        </p:nvSpPr>
        <p:spPr>
          <a:xfrm>
            <a:off x="1429612" y="1013984"/>
            <a:ext cx="7714388" cy="3260635"/>
          </a:xfrm>
        </p:spPr>
        <p:txBody>
          <a:bodyPr anchor="b"/>
          <a:lstStyle>
            <a:lvl1pPr algn="l">
              <a:defRPr sz="2800"/>
            </a:lvl1pPr>
          </a:lstStyle>
          <a:p>
            <a:r>
              <a:rPr lang="en-US" dirty="0"/>
              <a:t>Click to edit Master title style</a:t>
            </a:r>
          </a:p>
        </p:txBody>
      </p:sp>
      <p:sp>
        <p:nvSpPr>
          <p:cNvPr id="3" name="Subtitle 2">
            <a:extLst>
              <a:ext uri="{FF2B5EF4-FFF2-40B4-BE49-F238E27FC236}">
                <a16:creationId xmlns:a16="http://schemas.microsoft.com/office/drawing/2014/main" id="{9F419655-1613-4CC0-BBE9-BD2CB2C3C766}"/>
              </a:ext>
            </a:extLst>
          </p:cNvPr>
          <p:cNvSpPr>
            <a:spLocks noGrp="1"/>
          </p:cNvSpPr>
          <p:nvPr>
            <p:ph type="subTitle" idx="1"/>
          </p:nvPr>
        </p:nvSpPr>
        <p:spPr>
          <a:xfrm>
            <a:off x="1429612" y="4848464"/>
            <a:ext cx="7714388" cy="1085849"/>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40267FFF-6BC4-4DF0-BC55-B2C3BFD8ED12}"/>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5" name="Footer Placeholder 4">
            <a:extLst>
              <a:ext uri="{FF2B5EF4-FFF2-40B4-BE49-F238E27FC236}">
                <a16:creationId xmlns:a16="http://schemas.microsoft.com/office/drawing/2014/main" id="{D6389830-A1B7-484B-832C-F64A558BDF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A8F727-72C8-47A9-8E54-AD84590286F9}"/>
              </a:ext>
            </a:extLst>
          </p:cNvPr>
          <p:cNvSpPr>
            <a:spLocks noGrp="1"/>
          </p:cNvSpPr>
          <p:nvPr>
            <p:ph type="sldNum" sz="quarter" idx="12"/>
          </p:nvPr>
        </p:nvSpPr>
        <p:spPr/>
        <p:txBody>
          <a:bodyPr/>
          <a:lstStyle/>
          <a:p>
            <a:fld id="{EFE71E98-A417-4ECC-ACEB-C0490C20DB04}" type="slidenum">
              <a:rPr lang="en-US" smtClean="0"/>
              <a:t>‹#›</a:t>
            </a:fld>
            <a:endParaRPr lang="en-US"/>
          </a:p>
        </p:txBody>
      </p:sp>
      <p:cxnSp>
        <p:nvCxnSpPr>
          <p:cNvPr id="7" name="Straight Connector 6">
            <a:extLst>
              <a:ext uri="{FF2B5EF4-FFF2-40B4-BE49-F238E27FC236}">
                <a16:creationId xmlns:a16="http://schemas.microsoft.com/office/drawing/2014/main" id="{AEED5540-64E5-4258-ABA4-753F07B71B38}"/>
              </a:ext>
            </a:extLst>
          </p:cNvPr>
          <p:cNvCxnSpPr>
            <a:cxnSpLocks/>
          </p:cNvCxnSpPr>
          <p:nvPr/>
        </p:nvCxnSpPr>
        <p:spPr>
          <a:xfrm>
            <a:off x="1524000" y="4571506"/>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137797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8A5DE-E5C6-4DB9-AD28-8F1EAC6F5513}"/>
              </a:ext>
            </a:extLst>
          </p:cNvPr>
          <p:cNvSpPr>
            <a:spLocks noGrp="1"/>
          </p:cNvSpPr>
          <p:nvPr>
            <p:ph type="title"/>
          </p:nvPr>
        </p:nvSpPr>
        <p:spPr/>
        <p:txBody>
          <a:bodyPr/>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4363E08E-9B2D-4740-9AC6-D5E1CFB95FC6}"/>
              </a:ext>
            </a:extLst>
          </p:cNvPr>
          <p:cNvSpPr>
            <a:spLocks noGrp="1"/>
          </p:cNvSpPr>
          <p:nvPr>
            <p:ph type="body" orient="vert" idx="1"/>
          </p:nvPr>
        </p:nvSpPr>
        <p:spPr>
          <a:xfrm>
            <a:off x="1429566" y="2229957"/>
            <a:ext cx="9238434" cy="3866043"/>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E4E3736-E8AA-4F58-9D3A-27050B287F9D}"/>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5" name="Footer Placeholder 4">
            <a:extLst>
              <a:ext uri="{FF2B5EF4-FFF2-40B4-BE49-F238E27FC236}">
                <a16:creationId xmlns:a16="http://schemas.microsoft.com/office/drawing/2014/main" id="{1DE95E84-15BC-478B-9DAB-15025867BB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E9D98F-E0A8-4254-A957-7F17811D017E}"/>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1793948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DE70F5-2276-4F91-9FC2-8DA4B528814A}"/>
              </a:ext>
            </a:extLst>
          </p:cNvPr>
          <p:cNvSpPr>
            <a:spLocks noGrp="1"/>
          </p:cNvSpPr>
          <p:nvPr>
            <p:ph type="title" orient="vert"/>
          </p:nvPr>
        </p:nvSpPr>
        <p:spPr>
          <a:xfrm>
            <a:off x="9144000" y="1467699"/>
            <a:ext cx="1758461" cy="4628301"/>
          </a:xfrm>
        </p:spPr>
        <p:txBody>
          <a:bodyPr vert="eaVert"/>
          <a:lstStyle>
            <a:lvl1pPr>
              <a:defRPr>
                <a:solidFill>
                  <a:schemeClr val="tx1"/>
                </a:solidFill>
              </a:defRPr>
            </a:lvl1pPr>
          </a:lstStyle>
          <a:p>
            <a:r>
              <a:rPr lang="en-US" dirty="0"/>
              <a:t>Click to edit Master title style</a:t>
            </a:r>
          </a:p>
        </p:txBody>
      </p:sp>
      <p:sp>
        <p:nvSpPr>
          <p:cNvPr id="3" name="Vertical Text Placeholder 2">
            <a:extLst>
              <a:ext uri="{FF2B5EF4-FFF2-40B4-BE49-F238E27FC236}">
                <a16:creationId xmlns:a16="http://schemas.microsoft.com/office/drawing/2014/main" id="{D21856C5-C2FD-45E4-A631-AC06B5495BEA}"/>
              </a:ext>
            </a:extLst>
          </p:cNvPr>
          <p:cNvSpPr>
            <a:spLocks noGrp="1"/>
          </p:cNvSpPr>
          <p:nvPr>
            <p:ph type="body" orient="vert" idx="1"/>
          </p:nvPr>
        </p:nvSpPr>
        <p:spPr>
          <a:xfrm>
            <a:off x="1182312" y="1467699"/>
            <a:ext cx="7839379" cy="4628301"/>
          </a:xfrm>
        </p:spPr>
        <p:txBody>
          <a:bodyPr vert="eaVert"/>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EE336EA-B6DD-4115-9C67-79A24C866ED4}"/>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5" name="Footer Placeholder 4">
            <a:extLst>
              <a:ext uri="{FF2B5EF4-FFF2-40B4-BE49-F238E27FC236}">
                <a16:creationId xmlns:a16="http://schemas.microsoft.com/office/drawing/2014/main" id="{C2EA668B-1DAB-449C-9BA4-7B1572A22B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C6567E-119D-4C98-93FF-73A332803A13}"/>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3164113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EF94C-BCB1-4F4C-AF70-DD2A5C4E3318}"/>
              </a:ext>
            </a:extLst>
          </p:cNvPr>
          <p:cNvSpPr>
            <a:spLocks noGrp="1"/>
          </p:cNvSpPr>
          <p:nvPr>
            <p:ph type="title"/>
          </p:nvPr>
        </p:nvSpPr>
        <p:spPr>
          <a:xfrm>
            <a:off x="1429566" y="1045445"/>
            <a:ext cx="9238434" cy="857559"/>
          </a:xfrm>
        </p:spPr>
        <p:txBody>
          <a:bodyPr anchor="b"/>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8A909B75-A057-44B5-872F-DF01BDC8EA07}"/>
              </a:ext>
            </a:extLst>
          </p:cNvPr>
          <p:cNvSpPr>
            <a:spLocks noGrp="1"/>
          </p:cNvSpPr>
          <p:nvPr>
            <p:ph idx="1"/>
          </p:nvPr>
        </p:nvSpPr>
        <p:spPr>
          <a:xfrm>
            <a:off x="1429566" y="2286000"/>
            <a:ext cx="9238434" cy="381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806260C-3219-4812-88F2-3162D37F293B}"/>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5" name="Footer Placeholder 4">
            <a:extLst>
              <a:ext uri="{FF2B5EF4-FFF2-40B4-BE49-F238E27FC236}">
                <a16:creationId xmlns:a16="http://schemas.microsoft.com/office/drawing/2014/main" id="{F2762B73-9C01-4BE3-A199-782BE6EBA6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61492-EB56-4454-9D2A-8BB94AACB899}"/>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1106555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980A128-A52A-402C-865B-1BF08D7F0458}"/>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900447-3778-4AB7-ACB3-7C2313FE9A47}"/>
              </a:ext>
            </a:extLst>
          </p:cNvPr>
          <p:cNvSpPr>
            <a:spLocks noGrp="1"/>
          </p:cNvSpPr>
          <p:nvPr>
            <p:ph type="title"/>
          </p:nvPr>
        </p:nvSpPr>
        <p:spPr>
          <a:xfrm>
            <a:off x="1421745" y="1287554"/>
            <a:ext cx="8284963" cy="3113064"/>
          </a:xfrm>
        </p:spPr>
        <p:txBody>
          <a:bodyPr anchor="t"/>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F9B910C9-BA3C-4D31-9C62-2C2408591FF2}"/>
              </a:ext>
            </a:extLst>
          </p:cNvPr>
          <p:cNvSpPr>
            <a:spLocks noGrp="1"/>
          </p:cNvSpPr>
          <p:nvPr>
            <p:ph type="body" idx="1"/>
          </p:nvPr>
        </p:nvSpPr>
        <p:spPr>
          <a:xfrm>
            <a:off x="1421744" y="4619707"/>
            <a:ext cx="7722256" cy="1476293"/>
          </a:xfrm>
        </p:spPr>
        <p:txBody>
          <a:bodyPr anchor="b">
            <a:normAutofit/>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8742E8A-6B69-406B-A3DF-0A1B76832E0A}"/>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5" name="Footer Placeholder 4">
            <a:extLst>
              <a:ext uri="{FF2B5EF4-FFF2-40B4-BE49-F238E27FC236}">
                <a16:creationId xmlns:a16="http://schemas.microsoft.com/office/drawing/2014/main" id="{64D665CF-4461-4BB8-8F3A-ED1CB1084C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898B27-5EF3-49F4-B3CE-F3CF419AE06E}"/>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2887468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3F3BA-5AD5-4F15-97B2-E4652D1D4E15}"/>
              </a:ext>
            </a:extLst>
          </p:cNvPr>
          <p:cNvSpPr>
            <a:spLocks noGrp="1"/>
          </p:cNvSpPr>
          <p:nvPr>
            <p:ph type="title"/>
          </p:nvPr>
        </p:nvSpPr>
        <p:spPr>
          <a:xfrm>
            <a:off x="1429566" y="1013411"/>
            <a:ext cx="9238434" cy="889592"/>
          </a:xfrm>
        </p:spPr>
        <p:txBody>
          <a:bodyPr/>
          <a:lstStyle>
            <a:lvl1pPr>
              <a:defRPr>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EA997B8-1FD3-40E6-A486-256EB41DB70A}"/>
              </a:ext>
            </a:extLst>
          </p:cNvPr>
          <p:cNvSpPr>
            <a:spLocks noGrp="1"/>
          </p:cNvSpPr>
          <p:nvPr>
            <p:ph sz="half" idx="1"/>
          </p:nvPr>
        </p:nvSpPr>
        <p:spPr>
          <a:xfrm>
            <a:off x="1429566"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183F4D8-AA9A-4AF7-86EA-E4D797B98CE9}"/>
              </a:ext>
            </a:extLst>
          </p:cNvPr>
          <p:cNvSpPr>
            <a:spLocks noGrp="1"/>
          </p:cNvSpPr>
          <p:nvPr>
            <p:ph sz="half" idx="2"/>
          </p:nvPr>
        </p:nvSpPr>
        <p:spPr>
          <a:xfrm>
            <a:off x="6172200" y="2135565"/>
            <a:ext cx="4495800" cy="3960435"/>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BA08823E-BC08-4810-9BFF-35D2EA2AE729}"/>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6" name="Footer Placeholder 5">
            <a:extLst>
              <a:ext uri="{FF2B5EF4-FFF2-40B4-BE49-F238E27FC236}">
                <a16:creationId xmlns:a16="http://schemas.microsoft.com/office/drawing/2014/main" id="{2FDD2BFB-BB2C-4C4A-A6E1-DD223C2BE0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D369B2-12F8-4583-8A7F-523C9A3EF09B}"/>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468101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C717F-84B9-44BA-8DD6-680394AB193E}"/>
              </a:ext>
            </a:extLst>
          </p:cNvPr>
          <p:cNvSpPr>
            <a:spLocks noGrp="1"/>
          </p:cNvSpPr>
          <p:nvPr>
            <p:ph type="title"/>
          </p:nvPr>
        </p:nvSpPr>
        <p:spPr>
          <a:xfrm>
            <a:off x="1429566" y="1079150"/>
            <a:ext cx="9238434" cy="823912"/>
          </a:xfrm>
        </p:spPr>
        <p:txBody>
          <a:bodyPr/>
          <a:lstStyle>
            <a:lvl1pPr>
              <a:defRPr>
                <a:solidFill>
                  <a:schemeClr val="tx1"/>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2A1217D6-7448-4625-964F-5D82F65F11F7}"/>
              </a:ext>
            </a:extLst>
          </p:cNvPr>
          <p:cNvSpPr>
            <a:spLocks noGrp="1"/>
          </p:cNvSpPr>
          <p:nvPr>
            <p:ph type="body" idx="1"/>
          </p:nvPr>
        </p:nvSpPr>
        <p:spPr>
          <a:xfrm>
            <a:off x="1429567" y="2013217"/>
            <a:ext cx="4495799" cy="704232"/>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53A534C-0B54-4327-99C0-4F0019FD21F6}"/>
              </a:ext>
            </a:extLst>
          </p:cNvPr>
          <p:cNvSpPr>
            <a:spLocks noGrp="1"/>
          </p:cNvSpPr>
          <p:nvPr>
            <p:ph sz="half" idx="2"/>
          </p:nvPr>
        </p:nvSpPr>
        <p:spPr>
          <a:xfrm>
            <a:off x="1429567"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89D4A63-0795-4B74-8C11-5FE7944118C7}"/>
              </a:ext>
            </a:extLst>
          </p:cNvPr>
          <p:cNvSpPr>
            <a:spLocks noGrp="1"/>
          </p:cNvSpPr>
          <p:nvPr>
            <p:ph type="body" sz="quarter" idx="3"/>
          </p:nvPr>
        </p:nvSpPr>
        <p:spPr>
          <a:xfrm>
            <a:off x="6172200" y="2013215"/>
            <a:ext cx="4495800" cy="704233"/>
          </a:xfrm>
        </p:spPr>
        <p:txBody>
          <a:bodyPr anchor="b">
            <a:normAutofit/>
          </a:bodyPr>
          <a:lstStyle>
            <a:lvl1pPr marL="0" indent="0">
              <a:lnSpc>
                <a:spcPct val="100000"/>
              </a:lnSpc>
              <a:buNone/>
              <a:defRPr sz="1800" b="0" cap="all" spc="3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823D16F3-F747-441B-9854-27225954DEC4}"/>
              </a:ext>
            </a:extLst>
          </p:cNvPr>
          <p:cNvSpPr>
            <a:spLocks noGrp="1"/>
          </p:cNvSpPr>
          <p:nvPr>
            <p:ph sz="quarter" idx="4"/>
          </p:nvPr>
        </p:nvSpPr>
        <p:spPr>
          <a:xfrm>
            <a:off x="6172200" y="3048000"/>
            <a:ext cx="4495800" cy="3048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0E8168E2-6B97-486E-B0E4-4E7F5CDBB5B1}"/>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8" name="Footer Placeholder 7">
            <a:extLst>
              <a:ext uri="{FF2B5EF4-FFF2-40B4-BE49-F238E27FC236}">
                <a16:creationId xmlns:a16="http://schemas.microsoft.com/office/drawing/2014/main" id="{D05D3E2B-2F4E-4347-A8E9-27EB7D0359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C1FC4F5-6876-414E-9E30-84706A3F528C}"/>
              </a:ext>
            </a:extLst>
          </p:cNvPr>
          <p:cNvSpPr>
            <a:spLocks noGrp="1"/>
          </p:cNvSpPr>
          <p:nvPr>
            <p:ph type="sldNum" sz="quarter" idx="12"/>
          </p:nvPr>
        </p:nvSpPr>
        <p:spPr/>
        <p:txBody>
          <a:bodyPr/>
          <a:lstStyle/>
          <a:p>
            <a:fld id="{EFE71E98-A417-4ECC-ACEB-C0490C20DB04}" type="slidenum">
              <a:rPr lang="en-US" smtClean="0"/>
              <a:t>‹#›</a:t>
            </a:fld>
            <a:endParaRPr lang="en-US"/>
          </a:p>
        </p:txBody>
      </p:sp>
      <p:cxnSp>
        <p:nvCxnSpPr>
          <p:cNvPr id="11" name="Straight Connector 10">
            <a:extLst>
              <a:ext uri="{FF2B5EF4-FFF2-40B4-BE49-F238E27FC236}">
                <a16:creationId xmlns:a16="http://schemas.microsoft.com/office/drawing/2014/main" id="{A70D2F04-5474-46B9-B838-858CDF4AB2D2}"/>
              </a:ext>
            </a:extLst>
          </p:cNvPr>
          <p:cNvCxnSpPr>
            <a:cxnSpLocks/>
          </p:cNvCxnSpPr>
          <p:nvPr/>
        </p:nvCxnSpPr>
        <p:spPr>
          <a:xfrm>
            <a:off x="6270727"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ADEE893-BE45-47F3-BCF0-02424B3503CC}"/>
              </a:ext>
            </a:extLst>
          </p:cNvPr>
          <p:cNvSpPr/>
          <p:nvPr/>
        </p:nvSpPr>
        <p:spPr>
          <a:xfrm>
            <a:off x="-1171838" y="4592406"/>
            <a:ext cx="808262" cy="3897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3FB5178A-4501-4B56-8BF1-D083D7B021CE}"/>
              </a:ext>
            </a:extLst>
          </p:cNvPr>
          <p:cNvCxnSpPr>
            <a:cxnSpLocks/>
          </p:cNvCxnSpPr>
          <p:nvPr/>
        </p:nvCxnSpPr>
        <p:spPr>
          <a:xfrm>
            <a:off x="1524000" y="2876662"/>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7981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2109C6-041C-42BA-B507-8EA298046EDD}"/>
              </a:ext>
            </a:extLst>
          </p:cNvPr>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7BF877-20DD-40F4-AEA8-E1B6D5350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7DC874-15B5-4338-B7D1-8E393AB4C16E}"/>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4" name="Footer Placeholder 3">
            <a:extLst>
              <a:ext uri="{FF2B5EF4-FFF2-40B4-BE49-F238E27FC236}">
                <a16:creationId xmlns:a16="http://schemas.microsoft.com/office/drawing/2014/main" id="{7E66BAE3-24C5-483F-9141-D860A265E7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59AEEB4-66F8-4008-B616-804FB9D91CF9}"/>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2096982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46C975-8FFB-4A4B-9213-774EE3901DE9}"/>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3" name="Footer Placeholder 2">
            <a:extLst>
              <a:ext uri="{FF2B5EF4-FFF2-40B4-BE49-F238E27FC236}">
                <a16:creationId xmlns:a16="http://schemas.microsoft.com/office/drawing/2014/main" id="{4FBA744F-475D-4105-8E4A-02581554953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3FA64C-7966-4D6F-88D7-4B89F2A1DF2C}"/>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28978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4ED5F-AB94-4DCF-8971-B8B2B55AF653}"/>
              </a:ext>
            </a:extLst>
          </p:cNvPr>
          <p:cNvSpPr>
            <a:spLocks noGrp="1"/>
          </p:cNvSpPr>
          <p:nvPr>
            <p:ph type="title"/>
          </p:nvPr>
        </p:nvSpPr>
        <p:spPr>
          <a:xfrm>
            <a:off x="1443740" y="1558944"/>
            <a:ext cx="3279689" cy="1864196"/>
          </a:xfrm>
        </p:spPr>
        <p:txBody>
          <a:bodyPr anchor="b"/>
          <a:lstStyle>
            <a:lvl1pPr algn="r">
              <a:defRPr sz="2800">
                <a:solidFill>
                  <a:schemeClr val="tx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141EE4CB-68CF-4BF3-A891-8277AFD13D88}"/>
              </a:ext>
            </a:extLst>
          </p:cNvPr>
          <p:cNvSpPr>
            <a:spLocks noGrp="1"/>
          </p:cNvSpPr>
          <p:nvPr>
            <p:ph idx="1"/>
          </p:nvPr>
        </p:nvSpPr>
        <p:spPr>
          <a:xfrm>
            <a:off x="5334000" y="762000"/>
            <a:ext cx="5333999" cy="5334000"/>
          </a:xfrm>
        </p:spPr>
        <p:txBody>
          <a:bodyPr anchor="ctr">
            <a:normAutofit/>
          </a:bodyPr>
          <a:lstStyle>
            <a:lvl1pPr>
              <a:defRPr sz="2800">
                <a:solidFill>
                  <a:schemeClr val="tx1"/>
                </a:solidFill>
              </a:defRPr>
            </a:lvl1pPr>
            <a:lvl2pPr>
              <a:defRPr sz="2400">
                <a:solidFill>
                  <a:schemeClr val="tx1"/>
                </a:solidFill>
              </a:defRPr>
            </a:lvl2pPr>
            <a:lvl3pPr>
              <a:defRPr sz="2000">
                <a:solidFill>
                  <a:schemeClr val="tx1"/>
                </a:solidFill>
              </a:defRPr>
            </a:lvl3pPr>
            <a:lvl4pPr>
              <a:defRPr sz="1800">
                <a:solidFill>
                  <a:schemeClr val="tx1"/>
                </a:solidFill>
              </a:defRPr>
            </a:lvl4pPr>
            <a:lvl5pPr>
              <a:defRPr sz="1800">
                <a:solidFill>
                  <a:schemeClr val="tx1"/>
                </a:solidFill>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95292E72-B66D-40EE-B182-5585382A6DC9}"/>
              </a:ext>
            </a:extLst>
          </p:cNvPr>
          <p:cNvSpPr>
            <a:spLocks noGrp="1"/>
          </p:cNvSpPr>
          <p:nvPr>
            <p:ph type="body" sz="half" idx="2"/>
          </p:nvPr>
        </p:nvSpPr>
        <p:spPr>
          <a:xfrm>
            <a:off x="1443741" y="3649682"/>
            <a:ext cx="3233096" cy="1933605"/>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D73B694-B050-45F3-AE6F-A86A129F1C64}"/>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6" name="Footer Placeholder 5">
            <a:extLst>
              <a:ext uri="{FF2B5EF4-FFF2-40B4-BE49-F238E27FC236}">
                <a16:creationId xmlns:a16="http://schemas.microsoft.com/office/drawing/2014/main" id="{7E8AE423-9CA5-46B3-96B1-7586AD0208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4B973D-F1F7-47BC-996D-6100B7C89520}"/>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422052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E9949-4A1F-4DA9-9B75-A6180F954B8D}"/>
              </a:ext>
            </a:extLst>
          </p:cNvPr>
          <p:cNvSpPr>
            <a:spLocks noGrp="1"/>
          </p:cNvSpPr>
          <p:nvPr>
            <p:ph type="title"/>
          </p:nvPr>
        </p:nvSpPr>
        <p:spPr>
          <a:xfrm>
            <a:off x="1433543" y="1383126"/>
            <a:ext cx="3289886" cy="2045874"/>
          </a:xfrm>
        </p:spPr>
        <p:txBody>
          <a:bodyPr anchor="b"/>
          <a:lstStyle>
            <a:lvl1pPr algn="r">
              <a:defRPr sz="2800">
                <a:solidFill>
                  <a:schemeClr val="tx1"/>
                </a:solidFill>
              </a:defRPr>
            </a:lvl1pPr>
          </a:lstStyle>
          <a:p>
            <a:r>
              <a:rPr lang="en-US" dirty="0"/>
              <a:t>Click to edit Master title style</a:t>
            </a:r>
          </a:p>
        </p:txBody>
      </p:sp>
      <p:sp>
        <p:nvSpPr>
          <p:cNvPr id="3" name="Picture Placeholder 2">
            <a:extLst>
              <a:ext uri="{FF2B5EF4-FFF2-40B4-BE49-F238E27FC236}">
                <a16:creationId xmlns:a16="http://schemas.microsoft.com/office/drawing/2014/main" id="{79A8D794-C670-4569-93D9-0FF8B35AA7AE}"/>
              </a:ext>
            </a:extLst>
          </p:cNvPr>
          <p:cNvSpPr>
            <a:spLocks noGrp="1"/>
          </p:cNvSpPr>
          <p:nvPr>
            <p:ph type="pic" idx="1"/>
          </p:nvPr>
        </p:nvSpPr>
        <p:spPr>
          <a:xfrm>
            <a:off x="5334001" y="762000"/>
            <a:ext cx="5333999" cy="5334000"/>
          </a:xfrm>
        </p:spPr>
        <p:txBody>
          <a:bodyPr/>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92486F6-AE67-4B34-B8E2-0B7576DC2E3A}"/>
              </a:ext>
            </a:extLst>
          </p:cNvPr>
          <p:cNvSpPr>
            <a:spLocks noGrp="1"/>
          </p:cNvSpPr>
          <p:nvPr>
            <p:ph type="body" sz="half" idx="2"/>
          </p:nvPr>
        </p:nvSpPr>
        <p:spPr>
          <a:xfrm>
            <a:off x="1433544" y="3649682"/>
            <a:ext cx="3243292" cy="1684317"/>
          </a:xfrm>
        </p:spPr>
        <p:txBody>
          <a:bodyPr/>
          <a:lstStyle>
            <a:lvl1pPr marL="0" indent="0" algn="r">
              <a:buNone/>
              <a:defRPr sz="1600">
                <a:solidFill>
                  <a:schemeClr val="tx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198B11C-BB63-49A6-B488-29D4FBF8E107}"/>
              </a:ext>
            </a:extLst>
          </p:cNvPr>
          <p:cNvSpPr>
            <a:spLocks noGrp="1"/>
          </p:cNvSpPr>
          <p:nvPr>
            <p:ph type="dt" sz="half" idx="10"/>
          </p:nvPr>
        </p:nvSpPr>
        <p:spPr/>
        <p:txBody>
          <a:bodyPr/>
          <a:lstStyle/>
          <a:p>
            <a:fld id="{3C2B07E4-CDF9-4C88-A2F3-04620E58224D}" type="datetimeFigureOut">
              <a:rPr lang="en-US" smtClean="0"/>
              <a:t>7/6/2023</a:t>
            </a:fld>
            <a:endParaRPr lang="en-US"/>
          </a:p>
        </p:txBody>
      </p:sp>
      <p:sp>
        <p:nvSpPr>
          <p:cNvPr id="6" name="Footer Placeholder 5">
            <a:extLst>
              <a:ext uri="{FF2B5EF4-FFF2-40B4-BE49-F238E27FC236}">
                <a16:creationId xmlns:a16="http://schemas.microsoft.com/office/drawing/2014/main" id="{324B9166-6D36-4F0A-9ADD-33D49A0C3A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B22B8F-7760-41B3-9053-DD90255B9EEE}"/>
              </a:ext>
            </a:extLst>
          </p:cNvPr>
          <p:cNvSpPr>
            <a:spLocks noGrp="1"/>
          </p:cNvSpPr>
          <p:nvPr>
            <p:ph type="sldNum" sz="quarter" idx="12"/>
          </p:nvPr>
        </p:nvSpPr>
        <p:spPr/>
        <p:txBody>
          <a:bodyPr/>
          <a:lstStyle/>
          <a:p>
            <a:fld id="{EFE71E98-A417-4ECC-ACEB-C0490C20DB04}" type="slidenum">
              <a:rPr lang="en-US" smtClean="0"/>
              <a:t>‹#›</a:t>
            </a:fld>
            <a:endParaRPr lang="en-US"/>
          </a:p>
        </p:txBody>
      </p:sp>
    </p:spTree>
    <p:extLst>
      <p:ext uri="{BB962C8B-B14F-4D97-AF65-F5344CB8AC3E}">
        <p14:creationId xmlns:p14="http://schemas.microsoft.com/office/powerpoint/2010/main" val="1158263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84152A-7FE0-4708-B7C1-DBEC8F133766}"/>
              </a:ext>
            </a:extLst>
          </p:cNvPr>
          <p:cNvSpPr>
            <a:spLocks noGrp="1"/>
          </p:cNvSpPr>
          <p:nvPr>
            <p:ph type="title"/>
          </p:nvPr>
        </p:nvSpPr>
        <p:spPr>
          <a:xfrm>
            <a:off x="1429566" y="1041621"/>
            <a:ext cx="9238434" cy="861383"/>
          </a:xfrm>
          <a:prstGeom prst="rect">
            <a:avLst/>
          </a:prstGeom>
        </p:spPr>
        <p:txBody>
          <a:bodyPr vert="horz" lIns="91440" tIns="45720" rIns="91440" bIns="45720" rtlCol="0" anchor="b">
            <a:noAutofit/>
          </a:bodyPr>
          <a:lstStyle/>
          <a:p>
            <a:r>
              <a:rPr lang="en-US" dirty="0"/>
              <a:t>Click to edit Master title style</a:t>
            </a:r>
          </a:p>
        </p:txBody>
      </p:sp>
      <p:sp>
        <p:nvSpPr>
          <p:cNvPr id="3" name="Text Placeholder 2">
            <a:extLst>
              <a:ext uri="{FF2B5EF4-FFF2-40B4-BE49-F238E27FC236}">
                <a16:creationId xmlns:a16="http://schemas.microsoft.com/office/drawing/2014/main" id="{B911AB53-BAF9-439D-9451-47193CF2FF8E}"/>
              </a:ext>
            </a:extLst>
          </p:cNvPr>
          <p:cNvSpPr>
            <a:spLocks noGrp="1"/>
          </p:cNvSpPr>
          <p:nvPr>
            <p:ph type="body" idx="1"/>
          </p:nvPr>
        </p:nvSpPr>
        <p:spPr>
          <a:xfrm>
            <a:off x="1429566" y="2285999"/>
            <a:ext cx="9238434" cy="381000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FB96D9F-562A-496F-A530-A561994DC5EF}"/>
              </a:ext>
            </a:extLst>
          </p:cNvPr>
          <p:cNvSpPr>
            <a:spLocks noGrp="1"/>
          </p:cNvSpPr>
          <p:nvPr>
            <p:ph type="dt" sz="half" idx="2"/>
          </p:nvPr>
        </p:nvSpPr>
        <p:spPr>
          <a:xfrm rot="5400000">
            <a:off x="10471087" y="4891318"/>
            <a:ext cx="2673295" cy="365125"/>
          </a:xfrm>
          <a:prstGeom prst="rect">
            <a:avLst/>
          </a:prstGeom>
        </p:spPr>
        <p:txBody>
          <a:bodyPr vert="horz" lIns="91440" tIns="45720" rIns="91440" bIns="45720" rtlCol="0" anchor="ctr"/>
          <a:lstStyle>
            <a:lvl1pPr algn="l">
              <a:defRPr sz="700" b="1" cap="all" spc="300" baseline="0">
                <a:solidFill>
                  <a:schemeClr val="tx1"/>
                </a:solidFill>
              </a:defRPr>
            </a:lvl1pPr>
          </a:lstStyle>
          <a:p>
            <a:fld id="{3C2B07E4-CDF9-4C88-A2F3-04620E58224D}" type="datetimeFigureOut">
              <a:rPr lang="en-US" smtClean="0"/>
              <a:pPr/>
              <a:t>7/6/2023</a:t>
            </a:fld>
            <a:endParaRPr lang="en-US" dirty="0"/>
          </a:p>
        </p:txBody>
      </p:sp>
      <p:sp>
        <p:nvSpPr>
          <p:cNvPr id="5" name="Footer Placeholder 4">
            <a:extLst>
              <a:ext uri="{FF2B5EF4-FFF2-40B4-BE49-F238E27FC236}">
                <a16:creationId xmlns:a16="http://schemas.microsoft.com/office/drawing/2014/main" id="{CC3060FE-AAC3-4FAE-9EB4-BCAE72D95670}"/>
              </a:ext>
            </a:extLst>
          </p:cNvPr>
          <p:cNvSpPr>
            <a:spLocks noGrp="1"/>
          </p:cNvSpPr>
          <p:nvPr>
            <p:ph type="ftr" sz="quarter" idx="3"/>
          </p:nvPr>
        </p:nvSpPr>
        <p:spPr>
          <a:xfrm rot="5400000">
            <a:off x="10473021" y="1609893"/>
            <a:ext cx="2669427" cy="365125"/>
          </a:xfrm>
          <a:prstGeom prst="rect">
            <a:avLst/>
          </a:prstGeom>
        </p:spPr>
        <p:txBody>
          <a:bodyPr vert="horz" lIns="91440" tIns="45720" rIns="91440" bIns="45720" rtlCol="0" anchor="ctr"/>
          <a:lstStyle>
            <a:lvl1pPr algn="r">
              <a:defRPr sz="7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4777EDB2-8F31-42FA-B253-62D241466385}"/>
              </a:ext>
            </a:extLst>
          </p:cNvPr>
          <p:cNvSpPr>
            <a:spLocks noGrp="1"/>
          </p:cNvSpPr>
          <p:nvPr>
            <p:ph type="sldNum" sz="quarter" idx="4"/>
          </p:nvPr>
        </p:nvSpPr>
        <p:spPr>
          <a:xfrm>
            <a:off x="11492908" y="3219853"/>
            <a:ext cx="629653" cy="429830"/>
          </a:xfrm>
          <a:prstGeom prst="rect">
            <a:avLst/>
          </a:prstGeom>
        </p:spPr>
        <p:txBody>
          <a:bodyPr vert="horz" lIns="91440" tIns="45720" rIns="91440" bIns="45720" rtlCol="0" anchor="ctr"/>
          <a:lstStyle>
            <a:lvl1pPr algn="ctr">
              <a:defRPr sz="1600" b="1">
                <a:solidFill>
                  <a:schemeClr val="tx1">
                    <a:tint val="75000"/>
                  </a:schemeClr>
                </a:solidFill>
                <a:latin typeface="+mj-lt"/>
              </a:defRPr>
            </a:lvl1pPr>
          </a:lstStyle>
          <a:p>
            <a:fld id="{EFE71E98-A417-4ECC-ACEB-C0490C20DB04}" type="slidenum">
              <a:rPr lang="en-US" smtClean="0"/>
              <a:pPr/>
              <a:t>‹#›</a:t>
            </a:fld>
            <a:endParaRPr lang="en-US"/>
          </a:p>
        </p:txBody>
      </p:sp>
    </p:spTree>
    <p:extLst>
      <p:ext uri="{BB962C8B-B14F-4D97-AF65-F5344CB8AC3E}">
        <p14:creationId xmlns:p14="http://schemas.microsoft.com/office/powerpoint/2010/main" val="3225975985"/>
      </p:ext>
    </p:extLst>
  </p:cSld>
  <p:clrMap bg1="dk1" tx1="lt1" bg2="dk2" tx2="lt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79" r:id="rId6"/>
    <p:sldLayoutId id="2147483675" r:id="rId7"/>
    <p:sldLayoutId id="2147483676" r:id="rId8"/>
    <p:sldLayoutId id="2147483677" r:id="rId9"/>
    <p:sldLayoutId id="2147483678" r:id="rId10"/>
    <p:sldLayoutId id="2147483680" r:id="rId11"/>
  </p:sldLayoutIdLst>
  <p:txStyles>
    <p:titleStyle>
      <a:lvl1pPr algn="l" defTabSz="914400" rtl="0" eaLnBrk="1" latinLnBrk="0" hangingPunct="1">
        <a:lnSpc>
          <a:spcPct val="120000"/>
        </a:lnSpc>
        <a:spcBef>
          <a:spcPct val="0"/>
        </a:spcBef>
        <a:buNone/>
        <a:defRPr sz="2800" b="1" kern="1200" cap="all" spc="600" baseline="0">
          <a:solidFill>
            <a:schemeClr val="tx1"/>
          </a:solidFill>
          <a:latin typeface="+mj-lt"/>
          <a:ea typeface="+mj-ea"/>
          <a:cs typeface="+mj-cs"/>
        </a:defRPr>
      </a:lvl1pPr>
    </p:titleStyle>
    <p:bodyStyle>
      <a:lvl1pPr marL="274320" indent="-274320" algn="l" defTabSz="914400" rtl="0" eaLnBrk="1" latinLnBrk="0" hangingPunct="1">
        <a:lnSpc>
          <a:spcPct val="130000"/>
        </a:lnSpc>
        <a:spcBef>
          <a:spcPts val="1000"/>
        </a:spcBef>
        <a:buSzPct val="85000"/>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30000"/>
        </a:lnSpc>
        <a:spcBef>
          <a:spcPts val="500"/>
        </a:spcBef>
        <a:buSzPct val="85000"/>
        <a:buFontTx/>
        <a:buNone/>
        <a:defRPr sz="1600" b="1" kern="1200">
          <a:solidFill>
            <a:schemeClr val="tx1"/>
          </a:solidFill>
          <a:latin typeface="+mn-lt"/>
          <a:ea typeface="+mn-ea"/>
          <a:cs typeface="+mn-cs"/>
        </a:defRPr>
      </a:lvl2pPr>
      <a:lvl3pPr marL="457200" indent="-182880" algn="l" defTabSz="914400" rtl="0" eaLnBrk="1" latinLnBrk="0" hangingPunct="1">
        <a:lnSpc>
          <a:spcPct val="130000"/>
        </a:lnSpc>
        <a:spcBef>
          <a:spcPts val="500"/>
        </a:spcBef>
        <a:buSzPct val="85000"/>
        <a:buFont typeface="Arial" panose="020B0604020202020204" pitchFamily="34" charset="0"/>
        <a:buChar char="•"/>
        <a:defRPr sz="1400" kern="1200">
          <a:solidFill>
            <a:schemeClr val="tx1"/>
          </a:solidFill>
          <a:latin typeface="+mn-lt"/>
          <a:ea typeface="+mn-ea"/>
          <a:cs typeface="+mn-cs"/>
        </a:defRPr>
      </a:lvl3pPr>
      <a:lvl4pPr marL="466344" indent="0" algn="l" defTabSz="914400" rtl="0" eaLnBrk="1" latinLnBrk="0" hangingPunct="1">
        <a:lnSpc>
          <a:spcPct val="130000"/>
        </a:lnSpc>
        <a:spcBef>
          <a:spcPts val="500"/>
        </a:spcBef>
        <a:buSzPct val="85000"/>
        <a:buFontTx/>
        <a:buNone/>
        <a:defRPr sz="1200" b="1" kern="1200">
          <a:solidFill>
            <a:schemeClr val="tx1"/>
          </a:solidFill>
          <a:latin typeface="+mn-lt"/>
          <a:ea typeface="+mn-ea"/>
          <a:cs typeface="+mn-cs"/>
        </a:defRPr>
      </a:lvl4pPr>
      <a:lvl5pPr marL="640080" indent="-182880" algn="l" defTabSz="914400" rtl="0" eaLnBrk="1" latinLnBrk="0" hangingPunct="1">
        <a:lnSpc>
          <a:spcPct val="130000"/>
        </a:lnSpc>
        <a:spcBef>
          <a:spcPts val="500"/>
        </a:spcBef>
        <a:buSzPct val="85000"/>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906F54D-04EF-4345-A564-7A7B57B6C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Full frame shot of wall with worn-out sky blue paint">
            <a:extLst>
              <a:ext uri="{FF2B5EF4-FFF2-40B4-BE49-F238E27FC236}">
                <a16:creationId xmlns:a16="http://schemas.microsoft.com/office/drawing/2014/main" id="{EBF81A74-3DE0-D668-AA1D-F5E190CCF873}"/>
              </a:ext>
            </a:extLst>
          </p:cNvPr>
          <p:cNvPicPr>
            <a:picLocks noChangeAspect="1"/>
          </p:cNvPicPr>
          <p:nvPr/>
        </p:nvPicPr>
        <p:blipFill rotWithShape="1">
          <a:blip r:embed="rId2"/>
          <a:srcRect t="2675" b="13055"/>
          <a:stretch/>
        </p:blipFill>
        <p:spPr>
          <a:xfrm>
            <a:off x="20" y="10"/>
            <a:ext cx="12191980" cy="6857990"/>
          </a:xfrm>
          <a:prstGeom prst="rect">
            <a:avLst/>
          </a:prstGeom>
        </p:spPr>
      </p:pic>
      <p:sp useBgFill="1">
        <p:nvSpPr>
          <p:cNvPr id="11" name="Rectangle 10">
            <a:extLst>
              <a:ext uri="{FF2B5EF4-FFF2-40B4-BE49-F238E27FC236}">
                <a16:creationId xmlns:a16="http://schemas.microsoft.com/office/drawing/2014/main" id="{4A63FA5D-402E-473D-AF05-018BE28B22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00" y="762003"/>
            <a:ext cx="10667999" cy="533399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92D28C-BF16-5EA2-E02C-84B111A629E6}"/>
              </a:ext>
            </a:extLst>
          </p:cNvPr>
          <p:cNvSpPr>
            <a:spLocks noGrp="1"/>
          </p:cNvSpPr>
          <p:nvPr>
            <p:ph type="ctrTitle"/>
          </p:nvPr>
        </p:nvSpPr>
        <p:spPr>
          <a:xfrm>
            <a:off x="-132558" y="-992392"/>
            <a:ext cx="25401862" cy="5295788"/>
          </a:xfrm>
        </p:spPr>
        <p:txBody>
          <a:bodyPr anchor="t">
            <a:normAutofit/>
          </a:bodyPr>
          <a:lstStyle/>
          <a:p>
            <a:endParaRPr lang="he-IL" dirty="0"/>
          </a:p>
        </p:txBody>
      </p:sp>
      <p:sp>
        <p:nvSpPr>
          <p:cNvPr id="3" name="Subtitle 2">
            <a:extLst>
              <a:ext uri="{FF2B5EF4-FFF2-40B4-BE49-F238E27FC236}">
                <a16:creationId xmlns:a16="http://schemas.microsoft.com/office/drawing/2014/main" id="{AB65B555-0543-900E-D822-9C493DAF328E}"/>
              </a:ext>
            </a:extLst>
          </p:cNvPr>
          <p:cNvSpPr>
            <a:spLocks noGrp="1"/>
          </p:cNvSpPr>
          <p:nvPr>
            <p:ph type="subTitle" idx="1"/>
          </p:nvPr>
        </p:nvSpPr>
        <p:spPr>
          <a:xfrm>
            <a:off x="1524000" y="2206488"/>
            <a:ext cx="9235440" cy="3450182"/>
          </a:xfrm>
        </p:spPr>
        <p:txBody>
          <a:bodyPr>
            <a:noAutofit/>
          </a:bodyPr>
          <a:lstStyle/>
          <a:p>
            <a:pPr algn="ctr" rtl="1"/>
            <a:endParaRPr lang="he-IL" sz="3200" b="1" dirty="0">
              <a:solidFill>
                <a:srgbClr val="000000"/>
              </a:solidFill>
              <a:latin typeface="David" panose="020E0502060401010101" pitchFamily="34" charset="-79"/>
              <a:cs typeface="David" panose="020E0502060401010101" pitchFamily="34" charset="-79"/>
            </a:endParaRPr>
          </a:p>
          <a:p>
            <a:pPr algn="ctr" rtl="1"/>
            <a:r>
              <a:rPr lang="he-IL" sz="3200" b="1" dirty="0">
                <a:solidFill>
                  <a:srgbClr val="000000"/>
                </a:solidFill>
                <a:latin typeface="David" panose="020E0502060401010101" pitchFamily="34" charset="-79"/>
                <a:cs typeface="David" panose="020E0502060401010101" pitchFamily="34" charset="-79"/>
              </a:rPr>
              <a:t>מכרז פומבי 2023</a:t>
            </a:r>
            <a:r>
              <a:rPr lang="en-US" sz="3200" b="1" dirty="0">
                <a:solidFill>
                  <a:srgbClr val="000000"/>
                </a:solidFill>
                <a:latin typeface="David" panose="020E0502060401010101" pitchFamily="34" charset="-79"/>
                <a:cs typeface="David" panose="020E0502060401010101" pitchFamily="34" charset="-79"/>
              </a:rPr>
              <a:t>/</a:t>
            </a:r>
            <a:r>
              <a:rPr lang="he-IL" sz="3200" b="1" dirty="0">
                <a:solidFill>
                  <a:srgbClr val="000000"/>
                </a:solidFill>
                <a:latin typeface="David" panose="020E0502060401010101" pitchFamily="34" charset="-79"/>
                <a:cs typeface="David" panose="020E0502060401010101" pitchFamily="34" charset="-79"/>
              </a:rPr>
              <a:t>24 מכרז </a:t>
            </a:r>
            <a:r>
              <a:rPr lang="he-IL" sz="3200" b="1" dirty="0">
                <a:solidFill>
                  <a:srgbClr val="000000"/>
                </a:solidFill>
                <a:effectLst/>
                <a:latin typeface="David" panose="020E0502060401010101" pitchFamily="34" charset="-79"/>
                <a:ea typeface="David" panose="020E0502060401010101" pitchFamily="34" charset="-79"/>
                <a:cs typeface="David" panose="020E0502060401010101" pitchFamily="34" charset="-79"/>
              </a:rPr>
              <a:t>שירותי הסעות תלמידים ו/או עובדי הוראה למוסדות חינוך רגיל ומיוחד ולהסעות אקראיות ומיוחדות – שנת הלימודים תשפ"ד</a:t>
            </a:r>
            <a:endParaRPr lang="en-US" sz="3200" dirty="0">
              <a:solidFill>
                <a:srgbClr val="000000"/>
              </a:solidFill>
              <a:effectLst/>
              <a:latin typeface="David" panose="020E0502060401010101" pitchFamily="34" charset="-79"/>
              <a:ea typeface="David" panose="020E0502060401010101" pitchFamily="34" charset="-79"/>
              <a:cs typeface="David" panose="020E0502060401010101" pitchFamily="34" charset="-79"/>
            </a:endParaRPr>
          </a:p>
          <a:p>
            <a:pPr algn="ctr" rtl="1"/>
            <a:endParaRPr lang="he-IL" sz="3200" dirty="0"/>
          </a:p>
        </p:txBody>
      </p:sp>
      <p:cxnSp>
        <p:nvCxnSpPr>
          <p:cNvPr id="13" name="Straight Connector 12">
            <a:extLst>
              <a:ext uri="{FF2B5EF4-FFF2-40B4-BE49-F238E27FC236}">
                <a16:creationId xmlns:a16="http://schemas.microsoft.com/office/drawing/2014/main" id="{B20D3D82-8B25-4DD9-9924-4CEAD450CD2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631206" y="4572000"/>
            <a:ext cx="971155"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pic>
        <p:nvPicPr>
          <p:cNvPr id="1026" name="Picture 2" descr="מועצה אזורית מטה בנימין – ויקיפדיה">
            <a:extLst>
              <a:ext uri="{FF2B5EF4-FFF2-40B4-BE49-F238E27FC236}">
                <a16:creationId xmlns:a16="http://schemas.microsoft.com/office/drawing/2014/main" id="{6D1B3EF0-201E-FBAE-6DCB-D65A9A9D5F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7862" y="877352"/>
            <a:ext cx="2682137" cy="1779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6145723"/>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DD9AA-E05A-C312-5033-31E677CAC10E}"/>
              </a:ext>
            </a:extLst>
          </p:cNvPr>
          <p:cNvSpPr>
            <a:spLocks noGrp="1"/>
          </p:cNvSpPr>
          <p:nvPr>
            <p:ph type="title"/>
          </p:nvPr>
        </p:nvSpPr>
        <p:spPr/>
        <p:txBody>
          <a:bodyPr/>
          <a:lstStyle/>
          <a:p>
            <a:pPr algn="ctr"/>
            <a:r>
              <a:rPr lang="he-IL" u="sng" dirty="0">
                <a:solidFill>
                  <a:srgbClr val="FF0000"/>
                </a:solidFill>
                <a:latin typeface="David" panose="020E0502060401010101" pitchFamily="34" charset="-79"/>
                <a:cs typeface="David" panose="020E0502060401010101" pitchFamily="34" charset="-79"/>
              </a:rPr>
              <a:t>דגשים</a:t>
            </a:r>
          </a:p>
        </p:txBody>
      </p:sp>
      <p:sp>
        <p:nvSpPr>
          <p:cNvPr id="3" name="Content Placeholder 2">
            <a:extLst>
              <a:ext uri="{FF2B5EF4-FFF2-40B4-BE49-F238E27FC236}">
                <a16:creationId xmlns:a16="http://schemas.microsoft.com/office/drawing/2014/main" id="{0578322E-4E46-A29F-6DE9-A9E464C9D908}"/>
              </a:ext>
            </a:extLst>
          </p:cNvPr>
          <p:cNvSpPr>
            <a:spLocks noGrp="1"/>
          </p:cNvSpPr>
          <p:nvPr>
            <p:ph idx="1"/>
          </p:nvPr>
        </p:nvSpPr>
        <p:spPr>
          <a:xfrm>
            <a:off x="419100" y="1903004"/>
            <a:ext cx="10248900" cy="4764496"/>
          </a:xfrm>
        </p:spPr>
        <p:txBody>
          <a:bodyPr>
            <a:normAutofit/>
          </a:bodyPr>
          <a:lstStyle/>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914400" marR="385445" lvl="1" indent="-457200" algn="just" rtl="1" fontAlgn="base">
              <a:lnSpc>
                <a:spcPct val="103000"/>
              </a:lnSpc>
              <a:spcAft>
                <a:spcPts val="20"/>
              </a:spcAft>
              <a:buClr>
                <a:srgbClr val="000000"/>
              </a:buClr>
              <a:buSzPts val="1200"/>
              <a:buAutoNum type="arabicPeriod"/>
            </a:pP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חובה לרכוש את מסמכי המכרז. באחריות המציעים לוודא כי הם מקבלים במעמד הרכישה </a:t>
            </a:r>
            <a:r>
              <a:rPr lang="he-IL" sz="2400" dirty="0" err="1">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דיסק.און.קי</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a:t>
            </a:r>
          </a:p>
          <a:p>
            <a:pPr marL="914400" marR="385445" lvl="1" indent="-457200" algn="just" rtl="1" fontAlgn="base">
              <a:lnSpc>
                <a:spcPct val="103000"/>
              </a:lnSpc>
              <a:spcAft>
                <a:spcPts val="20"/>
              </a:spcAft>
              <a:buClr>
                <a:srgbClr val="000000"/>
              </a:buClr>
              <a:buSzPts val="1200"/>
              <a:buAutoNum type="arabicPeriod"/>
            </a:pPr>
            <a:r>
              <a:rPr lang="he-IL" sz="2400" dirty="0">
                <a:solidFill>
                  <a:srgbClr val="000000"/>
                </a:solidFill>
                <a:uFill>
                  <a:solidFill>
                    <a:srgbClr val="000000"/>
                  </a:solidFill>
                </a:uFill>
                <a:latin typeface="David" panose="020E0502060401010101" pitchFamily="34" charset="-79"/>
                <a:cs typeface="David" panose="020E0502060401010101" pitchFamily="34" charset="-79"/>
              </a:rPr>
              <a:t>השאלות והבקשות יועברו במייל בכתב בלבד, והתשובות יועלו לאתר האינטרנט של המועצה.</a:t>
            </a:r>
          </a:p>
          <a:p>
            <a:pPr marL="914400" marR="385445" lvl="1" indent="-457200" algn="just" rtl="1" fontAlgn="base">
              <a:lnSpc>
                <a:spcPct val="103000"/>
              </a:lnSpc>
              <a:spcAft>
                <a:spcPts val="20"/>
              </a:spcAft>
              <a:buClr>
                <a:srgbClr val="000000"/>
              </a:buClr>
              <a:buSzPts val="1200"/>
              <a:buFontTx/>
              <a:buAutoNum type="arabicPeriod"/>
            </a:pPr>
            <a:r>
              <a:rPr lang="he-IL" sz="2400" dirty="0">
                <a:solidFill>
                  <a:srgbClr val="000000"/>
                </a:solidFill>
                <a:uFill>
                  <a:solidFill>
                    <a:srgbClr val="000000"/>
                  </a:solidFill>
                </a:uFill>
                <a:latin typeface="David" panose="020E0502060401010101" pitchFamily="34" charset="-79"/>
                <a:cs typeface="David" panose="020E0502060401010101" pitchFamily="34" charset="-79"/>
              </a:rPr>
              <a:t>באחריות המציעים לעקוב אחר אתר המועצה, ולהתעדכן בכל העדכונים וההבהרות.</a:t>
            </a:r>
          </a:p>
          <a:p>
            <a:pPr marL="914400" marR="385445" lvl="1" indent="-457200" algn="just" rtl="1" fontAlgn="base">
              <a:lnSpc>
                <a:spcPct val="103000"/>
              </a:lnSpc>
              <a:spcAft>
                <a:spcPts val="20"/>
              </a:spcAft>
              <a:buClr>
                <a:srgbClr val="000000"/>
              </a:buClr>
              <a:buSzPts val="1200"/>
              <a:buAutoNum type="arabicPeriod"/>
            </a:pPr>
            <a:r>
              <a:rPr lang="he-IL" sz="2400" dirty="0">
                <a:solidFill>
                  <a:srgbClr val="000000"/>
                </a:solidFill>
                <a:uFill>
                  <a:solidFill>
                    <a:srgbClr val="000000"/>
                  </a:solidFill>
                </a:uFill>
                <a:latin typeface="David" panose="020E0502060401010101" pitchFamily="34" charset="-79"/>
                <a:cs typeface="David" panose="020E0502060401010101" pitchFamily="34" charset="-79"/>
              </a:rPr>
              <a:t>תשומת לב ודגש מיוחד יש לתת לנוסח ערבות המכרז ולסכומה.</a:t>
            </a:r>
          </a:p>
          <a:p>
            <a:pPr marL="914400" marR="385445" lvl="1" indent="-457200" algn="just" rtl="1" fontAlgn="base">
              <a:lnSpc>
                <a:spcPct val="103000"/>
              </a:lnSpc>
              <a:spcAft>
                <a:spcPts val="20"/>
              </a:spcAft>
              <a:buClr>
                <a:srgbClr val="000000"/>
              </a:buClr>
              <a:buSzPts val="1200"/>
              <a:buAutoNum type="arabicPeriod"/>
            </a:pPr>
            <a:r>
              <a:rPr lang="he-IL" sz="2400" dirty="0">
                <a:solidFill>
                  <a:srgbClr val="000000"/>
                </a:solidFill>
                <a:uFill>
                  <a:solidFill>
                    <a:srgbClr val="000000"/>
                  </a:solidFill>
                </a:uFill>
                <a:latin typeface="David" panose="020E0502060401010101" pitchFamily="34" charset="-79"/>
                <a:cs typeface="David" panose="020E0502060401010101" pitchFamily="34" charset="-79"/>
              </a:rPr>
              <a:t>יש לצרף את כלל המסמכים שנדרשים על פי תנאי המכרז.</a:t>
            </a:r>
          </a:p>
          <a:p>
            <a:pPr marL="914400" marR="385445" lvl="1" indent="-457200" algn="just" rtl="1" fontAlgn="base">
              <a:lnSpc>
                <a:spcPct val="103000"/>
              </a:lnSpc>
              <a:spcAft>
                <a:spcPts val="20"/>
              </a:spcAft>
              <a:buClr>
                <a:srgbClr val="000000"/>
              </a:buClr>
              <a:buSzPts val="1200"/>
              <a:buAutoNum type="arabicPeriod"/>
            </a:pPr>
            <a:r>
              <a:rPr lang="he-IL" sz="2400" dirty="0">
                <a:solidFill>
                  <a:srgbClr val="000000"/>
                </a:solidFill>
                <a:uFill>
                  <a:solidFill>
                    <a:srgbClr val="000000"/>
                  </a:solidFill>
                </a:uFill>
                <a:latin typeface="David" panose="020E0502060401010101" pitchFamily="34" charset="-79"/>
                <a:cs typeface="David" panose="020E0502060401010101" pitchFamily="34" charset="-79"/>
              </a:rPr>
              <a:t>יש לחתום בכל עמוד.</a:t>
            </a:r>
          </a:p>
          <a:p>
            <a:pPr marL="914400" marR="385445" lvl="1" indent="-457200" algn="just" rtl="1" fontAlgn="base">
              <a:lnSpc>
                <a:spcPct val="103000"/>
              </a:lnSpc>
              <a:spcAft>
                <a:spcPts val="20"/>
              </a:spcAft>
              <a:buClr>
                <a:srgbClr val="000000"/>
              </a:buClr>
              <a:buSzPts val="1200"/>
              <a:buAutoNum type="arabicPeriod"/>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p:txBody>
      </p:sp>
      <p:pic>
        <p:nvPicPr>
          <p:cNvPr id="4" name="Picture 2" descr="מועצה אזורית מטה בנימין – ויקיפדיה">
            <a:extLst>
              <a:ext uri="{FF2B5EF4-FFF2-40B4-BE49-F238E27FC236}">
                <a16:creationId xmlns:a16="http://schemas.microsoft.com/office/drawing/2014/main" id="{D9BC31E8-486B-DE84-D5E4-D617C1D6B3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0923" y="318552"/>
            <a:ext cx="2682137" cy="1779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53347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מועצה אזורית מטה בנימין – ויקיפדיה">
            <a:extLst>
              <a:ext uri="{FF2B5EF4-FFF2-40B4-BE49-F238E27FC236}">
                <a16:creationId xmlns:a16="http://schemas.microsoft.com/office/drawing/2014/main" id="{D9BC31E8-486B-DE84-D5E4-D617C1D6B3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00923" y="318552"/>
            <a:ext cx="2682137" cy="1779617"/>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B85ABD3D-91FB-B97A-70CC-5A52F4BFDFD3}"/>
              </a:ext>
            </a:extLst>
          </p:cNvPr>
          <p:cNvSpPr>
            <a:spLocks noGrp="1"/>
          </p:cNvSpPr>
          <p:nvPr>
            <p:ph idx="1"/>
          </p:nvPr>
        </p:nvSpPr>
        <p:spPr>
          <a:xfrm>
            <a:off x="1429566" y="2286000"/>
            <a:ext cx="9238434" cy="2238375"/>
          </a:xfrm>
        </p:spPr>
        <p:txBody>
          <a:bodyPr/>
          <a:lstStyle/>
          <a:p>
            <a:pPr marL="0" indent="0" algn="ctr">
              <a:buNone/>
            </a:pPr>
            <a:endParaRPr lang="he-IL" dirty="0">
              <a:solidFill>
                <a:schemeClr val="bg1"/>
              </a:solidFill>
            </a:endParaRPr>
          </a:p>
          <a:p>
            <a:pPr marL="0" indent="0" algn="ctr">
              <a:buNone/>
            </a:pPr>
            <a:r>
              <a:rPr lang="he-IL" sz="8000" b="1" dirty="0">
                <a:solidFill>
                  <a:schemeClr val="bg1"/>
                </a:solidFill>
              </a:rPr>
              <a:t>תודה על ההקשבה !</a:t>
            </a:r>
            <a:r>
              <a:rPr lang="en-US" sz="8000" b="1" dirty="0">
                <a:solidFill>
                  <a:schemeClr val="bg1"/>
                </a:solidFill>
              </a:rPr>
              <a:t> </a:t>
            </a:r>
            <a:endParaRPr lang="he-IL" sz="8000" b="1" dirty="0">
              <a:solidFill>
                <a:schemeClr val="bg1"/>
              </a:solidFill>
            </a:endParaRPr>
          </a:p>
        </p:txBody>
      </p:sp>
    </p:spTree>
    <p:extLst>
      <p:ext uri="{BB962C8B-B14F-4D97-AF65-F5344CB8AC3E}">
        <p14:creationId xmlns:p14="http://schemas.microsoft.com/office/powerpoint/2010/main" val="2324147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DD9AA-E05A-C312-5033-31E677CAC10E}"/>
              </a:ext>
            </a:extLst>
          </p:cNvPr>
          <p:cNvSpPr>
            <a:spLocks noGrp="1"/>
          </p:cNvSpPr>
          <p:nvPr>
            <p:ph type="title"/>
          </p:nvPr>
        </p:nvSpPr>
        <p:spPr/>
        <p:txBody>
          <a:bodyPr/>
          <a:lstStyle/>
          <a:p>
            <a:pPr rtl="1"/>
            <a:r>
              <a:rPr lang="he-IL" dirty="0">
                <a:solidFill>
                  <a:srgbClr val="FF0000"/>
                </a:solidFill>
                <a:latin typeface="David" panose="020E0502060401010101" pitchFamily="34" charset="-79"/>
                <a:cs typeface="David" panose="020E0502060401010101" pitchFamily="34" charset="-79"/>
              </a:rPr>
              <a:t> </a:t>
            </a:r>
            <a:r>
              <a:rPr lang="he-IL" u="sng" dirty="0">
                <a:solidFill>
                  <a:srgbClr val="FF0000"/>
                </a:solidFill>
                <a:latin typeface="David" panose="020E0502060401010101" pitchFamily="34" charset="-79"/>
                <a:cs typeface="David" panose="020E0502060401010101" pitchFamily="34" charset="-79"/>
              </a:rPr>
              <a:t>מהות ההתקשרות ותקופת ההתקשרות</a:t>
            </a:r>
          </a:p>
        </p:txBody>
      </p:sp>
      <p:sp>
        <p:nvSpPr>
          <p:cNvPr id="3" name="Content Placeholder 2">
            <a:extLst>
              <a:ext uri="{FF2B5EF4-FFF2-40B4-BE49-F238E27FC236}">
                <a16:creationId xmlns:a16="http://schemas.microsoft.com/office/drawing/2014/main" id="{0578322E-4E46-A29F-6DE9-A9E464C9D908}"/>
              </a:ext>
            </a:extLst>
          </p:cNvPr>
          <p:cNvSpPr>
            <a:spLocks noGrp="1"/>
          </p:cNvSpPr>
          <p:nvPr>
            <p:ph idx="1"/>
          </p:nvPr>
        </p:nvSpPr>
        <p:spPr/>
        <p:txBody>
          <a:bodyPr>
            <a:normAutofit fontScale="92500" lnSpcReduction="10000"/>
          </a:bodyPr>
          <a:lstStyle/>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אספקת שירותי </a:t>
            </a:r>
            <a:r>
              <a:rPr lang="he-IL" sz="2400" u="none" strike="noStrike" dirty="0">
                <a:solidFill>
                  <a:srgbClr val="000000"/>
                </a:solidFill>
                <a:effectLst/>
                <a:uFill>
                  <a:solidFill>
                    <a:srgbClr val="000000"/>
                  </a:solidFill>
                </a:uFill>
                <a:latin typeface="David" panose="020E0502060401010101" pitchFamily="34" charset="-79"/>
                <a:ea typeface="David" panose="020E0502060401010101" pitchFamily="34" charset="-79"/>
                <a:cs typeface="David" panose="020E0502060401010101" pitchFamily="34" charset="-79"/>
              </a:rPr>
              <a:t>הסעות של תלמידים ו/או עובדי הוראה.</a:t>
            </a: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400" dirty="0">
                <a:solidFill>
                  <a:srgbClr val="000000"/>
                </a:solidFill>
                <a:uFill>
                  <a:solidFill>
                    <a:srgbClr val="000000"/>
                  </a:solidFill>
                </a:uFill>
                <a:latin typeface="David" panose="020E0502060401010101" pitchFamily="34" charset="-79"/>
                <a:cs typeface="David" panose="020E0502060401010101" pitchFamily="34" charset="-79"/>
              </a:rPr>
              <a:t>במכרז ייבחר זוכה לכל אחד מן האשכולות. </a:t>
            </a: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400" u="sng" dirty="0">
                <a:solidFill>
                  <a:srgbClr val="000000"/>
                </a:solidFill>
                <a:uFill>
                  <a:solidFill>
                    <a:srgbClr val="000000"/>
                  </a:solidFill>
                </a:uFill>
                <a:latin typeface="David" panose="020E0502060401010101" pitchFamily="34" charset="-79"/>
                <a:cs typeface="David" panose="020E0502060401010101" pitchFamily="34" charset="-79"/>
              </a:rPr>
              <a:t>תקופת ההתקשרות </a:t>
            </a:r>
            <a:r>
              <a:rPr lang="he-IL" sz="2400" dirty="0">
                <a:solidFill>
                  <a:srgbClr val="000000"/>
                </a:solidFill>
                <a:uFill>
                  <a:solidFill>
                    <a:srgbClr val="000000"/>
                  </a:solidFill>
                </a:uFill>
                <a:latin typeface="David" panose="020E0502060401010101" pitchFamily="34" charset="-79"/>
                <a:cs typeface="David" panose="020E0502060401010101" pitchFamily="34" charset="-79"/>
              </a:rPr>
              <a:t>– לשנת לימודים תשפ"ד המתחילה ביום 01.09.2023. למועצה זכות להאריך תקופה זו בשלוש שנות לימוד נוספות (סך </a:t>
            </a:r>
            <a:r>
              <a:rPr lang="he-IL" sz="2400" dirty="0" err="1">
                <a:solidFill>
                  <a:srgbClr val="000000"/>
                </a:solidFill>
                <a:uFill>
                  <a:solidFill>
                    <a:srgbClr val="000000"/>
                  </a:solidFill>
                </a:uFill>
                <a:latin typeface="David" panose="020E0502060401010101" pitchFamily="34" charset="-79"/>
                <a:cs typeface="David" panose="020E0502060401010101" pitchFamily="34" charset="-79"/>
              </a:rPr>
              <a:t>הכל</a:t>
            </a:r>
            <a:r>
              <a:rPr lang="he-IL" sz="2400" dirty="0">
                <a:solidFill>
                  <a:srgbClr val="000000"/>
                </a:solidFill>
                <a:uFill>
                  <a:solidFill>
                    <a:srgbClr val="000000"/>
                  </a:solidFill>
                </a:uFill>
                <a:latin typeface="David" panose="020E0502060401010101" pitchFamily="34" charset="-79"/>
                <a:cs typeface="David" panose="020E0502060401010101" pitchFamily="34" charset="-79"/>
              </a:rPr>
              <a:t> עד ארבע שנים).</a:t>
            </a:r>
          </a:p>
        </p:txBody>
      </p:sp>
      <p:pic>
        <p:nvPicPr>
          <p:cNvPr id="4" name="Picture 2" descr="מועצה אזורית מטה בנימין – ויקיפדיה">
            <a:extLst>
              <a:ext uri="{FF2B5EF4-FFF2-40B4-BE49-F238E27FC236}">
                <a16:creationId xmlns:a16="http://schemas.microsoft.com/office/drawing/2014/main" id="{94805C20-D28F-1003-E324-F27B36534F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15146" y="584415"/>
            <a:ext cx="2682137" cy="1779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860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DD9AA-E05A-C312-5033-31E677CAC10E}"/>
              </a:ext>
            </a:extLst>
          </p:cNvPr>
          <p:cNvSpPr>
            <a:spLocks noGrp="1"/>
          </p:cNvSpPr>
          <p:nvPr>
            <p:ph type="title"/>
          </p:nvPr>
        </p:nvSpPr>
        <p:spPr>
          <a:xfrm>
            <a:off x="1429566" y="681999"/>
            <a:ext cx="9238434" cy="857559"/>
          </a:xfrm>
        </p:spPr>
        <p:txBody>
          <a:bodyPr/>
          <a:lstStyle/>
          <a:p>
            <a:pPr algn="ctr"/>
            <a:r>
              <a:rPr lang="he-IL" u="sng" dirty="0">
                <a:solidFill>
                  <a:srgbClr val="FF0000"/>
                </a:solidFill>
                <a:latin typeface="David" panose="020E0502060401010101" pitchFamily="34" charset="-79"/>
                <a:cs typeface="David" panose="020E0502060401010101" pitchFamily="34" charset="-79"/>
              </a:rPr>
              <a:t>לוח זמנים של ההליך </a:t>
            </a:r>
            <a:r>
              <a:rPr lang="he-IL" u="sng" dirty="0" err="1">
                <a:solidFill>
                  <a:srgbClr val="FF0000"/>
                </a:solidFill>
                <a:latin typeface="David" panose="020E0502060401010101" pitchFamily="34" charset="-79"/>
                <a:cs typeface="David" panose="020E0502060401010101" pitchFamily="34" charset="-79"/>
              </a:rPr>
              <a:t>המכרזי</a:t>
            </a:r>
            <a:endParaRPr lang="he-IL" u="sng" dirty="0">
              <a:solidFill>
                <a:srgbClr val="FF0000"/>
              </a:solidFill>
              <a:latin typeface="David" panose="020E0502060401010101" pitchFamily="34" charset="-79"/>
              <a:cs typeface="David" panose="020E0502060401010101" pitchFamily="34" charset="-79"/>
            </a:endParaRPr>
          </a:p>
        </p:txBody>
      </p:sp>
      <p:sp>
        <p:nvSpPr>
          <p:cNvPr id="3" name="Content Placeholder 2">
            <a:extLst>
              <a:ext uri="{FF2B5EF4-FFF2-40B4-BE49-F238E27FC236}">
                <a16:creationId xmlns:a16="http://schemas.microsoft.com/office/drawing/2014/main" id="{0578322E-4E46-A29F-6DE9-A9E464C9D908}"/>
              </a:ext>
            </a:extLst>
          </p:cNvPr>
          <p:cNvSpPr>
            <a:spLocks noGrp="1"/>
          </p:cNvSpPr>
          <p:nvPr>
            <p:ph idx="1"/>
          </p:nvPr>
        </p:nvSpPr>
        <p:spPr>
          <a:xfrm>
            <a:off x="419100" y="1118307"/>
            <a:ext cx="10248900" cy="4764496"/>
          </a:xfrm>
        </p:spPr>
        <p:txBody>
          <a:bodyPr>
            <a:normAutofit fontScale="85000" lnSpcReduction="10000"/>
          </a:bodyPr>
          <a:lstStyle/>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09.07.2023, כ</a:t>
            </a:r>
            <a:r>
              <a:rPr lang="en-US"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 בתמוז </a:t>
            </a:r>
            <a:r>
              <a:rPr lang="he-IL" sz="2400" dirty="0" err="1">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התשפ"ג</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 – </a:t>
            </a:r>
            <a:r>
              <a:rPr lang="he-IL" sz="2400" u="sng"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מפגש מציעים</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a:t>
            </a: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en-US"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10.07.2023 </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 כ"א בתמוז </a:t>
            </a:r>
            <a:r>
              <a:rPr lang="he-IL" sz="2400" dirty="0" err="1">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התשפ"ג</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 – 16.07.2023 כ"ז בתמוז </a:t>
            </a:r>
            <a:r>
              <a:rPr lang="he-IL" sz="2400" dirty="0" err="1">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התשפ"ג</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 – </a:t>
            </a:r>
            <a:r>
              <a:rPr lang="he-IL" sz="2400" u="sng"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רכישת מסמכי המכרז </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בימים א</a:t>
            </a:r>
            <a:r>
              <a:rPr lang="en-US"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-ה</a:t>
            </a:r>
            <a:r>
              <a:rPr lang="en-US"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a:t>
            </a:r>
            <a:r>
              <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 בין השעות 09:00 ועד 14:00 בכפוף לתיאום טלפוני מראש. עלות של 500 ₪ כולל מע"מ.</a:t>
            </a: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400" u="sng" dirty="0">
                <a:solidFill>
                  <a:srgbClr val="000000"/>
                </a:solidFill>
                <a:uFill>
                  <a:solidFill>
                    <a:srgbClr val="000000"/>
                  </a:solidFill>
                </a:uFill>
                <a:latin typeface="David" panose="020E0502060401010101" pitchFamily="34" charset="-79"/>
                <a:cs typeface="David" panose="020E0502060401010101" pitchFamily="34" charset="-79"/>
              </a:rPr>
              <a:t>המועד האחרון להעברת שאלות ובקשות </a:t>
            </a:r>
            <a:r>
              <a:rPr lang="he-IL" sz="2400" dirty="0">
                <a:solidFill>
                  <a:srgbClr val="000000"/>
                </a:solidFill>
                <a:uFill>
                  <a:solidFill>
                    <a:srgbClr val="000000"/>
                  </a:solidFill>
                </a:uFill>
                <a:latin typeface="David" panose="020E0502060401010101" pitchFamily="34" charset="-79"/>
                <a:cs typeface="David" panose="020E0502060401010101" pitchFamily="34" charset="-79"/>
              </a:rPr>
              <a:t>הנו עד ליום 16.07.2023, כ"ז בתמוז </a:t>
            </a:r>
            <a:r>
              <a:rPr lang="he-IL" sz="2400" dirty="0" err="1">
                <a:solidFill>
                  <a:srgbClr val="000000"/>
                </a:solidFill>
                <a:uFill>
                  <a:solidFill>
                    <a:srgbClr val="000000"/>
                  </a:solidFill>
                </a:uFill>
                <a:latin typeface="David" panose="020E0502060401010101" pitchFamily="34" charset="-79"/>
                <a:cs typeface="David" panose="020E0502060401010101" pitchFamily="34" charset="-79"/>
              </a:rPr>
              <a:t>התשפ"ג</a:t>
            </a:r>
            <a:r>
              <a:rPr lang="he-IL" sz="2400" dirty="0">
                <a:solidFill>
                  <a:srgbClr val="000000"/>
                </a:solidFill>
                <a:uFill>
                  <a:solidFill>
                    <a:srgbClr val="000000"/>
                  </a:solidFill>
                </a:uFill>
                <a:latin typeface="David" panose="020E0502060401010101" pitchFamily="34" charset="-79"/>
                <a:cs typeface="David" panose="020E0502060401010101" pitchFamily="34" charset="-79"/>
              </a:rPr>
              <a:t>, עד השעה 12:00 למייל שכתובתו:</a:t>
            </a:r>
            <a:r>
              <a:rPr lang="en-US" sz="2400" dirty="0">
                <a:solidFill>
                  <a:srgbClr val="000000"/>
                </a:solidFill>
                <a:uFill>
                  <a:solidFill>
                    <a:srgbClr val="000000"/>
                  </a:solidFill>
                </a:uFill>
                <a:latin typeface="David" panose="020E0502060401010101" pitchFamily="34" charset="-79"/>
                <a:cs typeface="David" panose="020E0502060401010101" pitchFamily="34" charset="-79"/>
              </a:rPr>
              <a:t>tomery@binyamin.org.il </a:t>
            </a:r>
            <a:r>
              <a:rPr lang="he-IL" sz="2400" dirty="0">
                <a:solidFill>
                  <a:srgbClr val="000000"/>
                </a:solidFill>
                <a:uFill>
                  <a:solidFill>
                    <a:srgbClr val="000000"/>
                  </a:solidFill>
                </a:uFill>
                <a:latin typeface="David" panose="020E0502060401010101" pitchFamily="34" charset="-79"/>
                <a:cs typeface="David" panose="020E0502060401010101" pitchFamily="34" charset="-79"/>
              </a:rPr>
              <a:t>. תשובות יפורסמו באתר המועצה.</a:t>
            </a:r>
            <a:endParaRPr lang="en-US" sz="2400" dirty="0">
              <a:solidFill>
                <a:srgbClr val="000000"/>
              </a:solidFill>
              <a:uFill>
                <a:solidFill>
                  <a:srgbClr val="000000"/>
                </a:solidFill>
              </a:uFill>
              <a:latin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en-US" sz="2400" dirty="0">
              <a:solidFill>
                <a:srgbClr val="000000"/>
              </a:solidFill>
              <a:uFill>
                <a:solidFill>
                  <a:srgbClr val="000000"/>
                </a:solidFill>
              </a:uFill>
              <a:latin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400" u="sng" dirty="0">
                <a:solidFill>
                  <a:srgbClr val="000000"/>
                </a:solidFill>
                <a:uFill>
                  <a:solidFill>
                    <a:srgbClr val="000000"/>
                  </a:solidFill>
                </a:uFill>
                <a:latin typeface="David" panose="020E0502060401010101" pitchFamily="34" charset="-79"/>
                <a:cs typeface="David" panose="020E0502060401010101" pitchFamily="34" charset="-79"/>
              </a:rPr>
              <a:t>המועד האחרון להגשת הצעות </a:t>
            </a:r>
            <a:r>
              <a:rPr lang="he-IL" sz="2400" dirty="0">
                <a:solidFill>
                  <a:srgbClr val="000000"/>
                </a:solidFill>
                <a:uFill>
                  <a:solidFill>
                    <a:srgbClr val="000000"/>
                  </a:solidFill>
                </a:uFill>
                <a:latin typeface="David" panose="020E0502060401010101" pitchFamily="34" charset="-79"/>
                <a:cs typeface="David" panose="020E0502060401010101" pitchFamily="34" charset="-79"/>
              </a:rPr>
              <a:t>(במסירה ידנית) לתיבת המכרזים במשרדי המועצה עד ליום 23.07.2023, ה</a:t>
            </a:r>
            <a:r>
              <a:rPr lang="en-US" sz="2400" dirty="0">
                <a:solidFill>
                  <a:srgbClr val="000000"/>
                </a:solidFill>
                <a:uFill>
                  <a:solidFill>
                    <a:srgbClr val="000000"/>
                  </a:solidFill>
                </a:uFill>
                <a:latin typeface="David" panose="020E0502060401010101" pitchFamily="34" charset="-79"/>
                <a:cs typeface="David" panose="020E0502060401010101" pitchFamily="34" charset="-79"/>
              </a:rPr>
              <a:t>'</a:t>
            </a:r>
            <a:r>
              <a:rPr lang="he-IL" sz="2400" dirty="0">
                <a:solidFill>
                  <a:srgbClr val="000000"/>
                </a:solidFill>
                <a:uFill>
                  <a:solidFill>
                    <a:srgbClr val="000000"/>
                  </a:solidFill>
                </a:uFill>
                <a:latin typeface="David" panose="020E0502060401010101" pitchFamily="34" charset="-79"/>
                <a:cs typeface="David" panose="020E0502060401010101" pitchFamily="34" charset="-79"/>
              </a:rPr>
              <a:t> באב תשפ"ג, לא יאוחר מהשעה 12:00.</a:t>
            </a: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400" u="sng" dirty="0">
                <a:solidFill>
                  <a:srgbClr val="000000"/>
                </a:solidFill>
                <a:uFill>
                  <a:solidFill>
                    <a:srgbClr val="000000"/>
                  </a:solidFill>
                </a:uFill>
                <a:latin typeface="David" panose="020E0502060401010101" pitchFamily="34" charset="-79"/>
                <a:cs typeface="David" panose="020E0502060401010101" pitchFamily="34" charset="-79"/>
              </a:rPr>
              <a:t>פתיחת ההצעות</a:t>
            </a:r>
            <a:r>
              <a:rPr lang="he-IL" sz="2400" dirty="0">
                <a:solidFill>
                  <a:srgbClr val="000000"/>
                </a:solidFill>
                <a:uFill>
                  <a:solidFill>
                    <a:srgbClr val="000000"/>
                  </a:solidFill>
                </a:uFill>
                <a:latin typeface="David" panose="020E0502060401010101" pitchFamily="34" charset="-79"/>
                <a:cs typeface="David" panose="020E0502060401010101" pitchFamily="34" charset="-79"/>
              </a:rPr>
              <a:t>, ביום 23.07.2023, ה</a:t>
            </a:r>
            <a:r>
              <a:rPr lang="en-US" sz="2400" dirty="0">
                <a:solidFill>
                  <a:srgbClr val="000000"/>
                </a:solidFill>
                <a:uFill>
                  <a:solidFill>
                    <a:srgbClr val="000000"/>
                  </a:solidFill>
                </a:uFill>
                <a:latin typeface="David" panose="020E0502060401010101" pitchFamily="34" charset="-79"/>
                <a:cs typeface="David" panose="020E0502060401010101" pitchFamily="34" charset="-79"/>
              </a:rPr>
              <a:t>'</a:t>
            </a:r>
            <a:r>
              <a:rPr lang="he-IL" sz="2400" dirty="0">
                <a:solidFill>
                  <a:srgbClr val="000000"/>
                </a:solidFill>
                <a:uFill>
                  <a:solidFill>
                    <a:srgbClr val="000000"/>
                  </a:solidFill>
                </a:uFill>
                <a:latin typeface="David" panose="020E0502060401010101" pitchFamily="34" charset="-79"/>
                <a:cs typeface="David" panose="020E0502060401010101" pitchFamily="34" charset="-79"/>
              </a:rPr>
              <a:t> באב תשפ"ג, בשעה 16:30 במשרדי המועצה בשער בנימין, קומה 2, חדר ישיבות נחל מכמש.</a:t>
            </a: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p:txBody>
      </p:sp>
      <p:pic>
        <p:nvPicPr>
          <p:cNvPr id="4" name="Picture 2" descr="מועצה אזורית מטה בנימין – ויקיפדיה">
            <a:extLst>
              <a:ext uri="{FF2B5EF4-FFF2-40B4-BE49-F238E27FC236}">
                <a16:creationId xmlns:a16="http://schemas.microsoft.com/office/drawing/2014/main" id="{D9BC31E8-486B-DE84-D5E4-D617C1D6B3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20325" y="318553"/>
            <a:ext cx="1562735" cy="10368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0718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DD9AA-E05A-C312-5033-31E677CAC10E}"/>
              </a:ext>
            </a:extLst>
          </p:cNvPr>
          <p:cNvSpPr>
            <a:spLocks noGrp="1"/>
          </p:cNvSpPr>
          <p:nvPr>
            <p:ph type="title"/>
          </p:nvPr>
        </p:nvSpPr>
        <p:spPr>
          <a:xfrm>
            <a:off x="1277166" y="68408"/>
            <a:ext cx="9238434" cy="857559"/>
          </a:xfrm>
        </p:spPr>
        <p:txBody>
          <a:bodyPr/>
          <a:lstStyle/>
          <a:p>
            <a:pPr algn="ctr"/>
            <a:r>
              <a:rPr lang="he-IL" u="sng" dirty="0">
                <a:solidFill>
                  <a:srgbClr val="FF0000"/>
                </a:solidFill>
                <a:latin typeface="David" panose="020E0502060401010101" pitchFamily="34" charset="-79"/>
                <a:cs typeface="David" panose="020E0502060401010101" pitchFamily="34" charset="-79"/>
              </a:rPr>
              <a:t>תנאי סף ומסמכים שצריך לצרף</a:t>
            </a:r>
          </a:p>
        </p:txBody>
      </p:sp>
      <p:sp>
        <p:nvSpPr>
          <p:cNvPr id="3" name="Content Placeholder 2">
            <a:extLst>
              <a:ext uri="{FF2B5EF4-FFF2-40B4-BE49-F238E27FC236}">
                <a16:creationId xmlns:a16="http://schemas.microsoft.com/office/drawing/2014/main" id="{0578322E-4E46-A29F-6DE9-A9E464C9D908}"/>
              </a:ext>
            </a:extLst>
          </p:cNvPr>
          <p:cNvSpPr>
            <a:spLocks noGrp="1"/>
          </p:cNvSpPr>
          <p:nvPr>
            <p:ph idx="1"/>
          </p:nvPr>
        </p:nvSpPr>
        <p:spPr>
          <a:xfrm>
            <a:off x="419100" y="1903004"/>
            <a:ext cx="10248900" cy="4764496"/>
          </a:xfrm>
        </p:spPr>
        <p:txBody>
          <a:bodyPr>
            <a:normAutofit/>
          </a:bodyPr>
          <a:lstStyle/>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p:txBody>
      </p:sp>
      <p:pic>
        <p:nvPicPr>
          <p:cNvPr id="4" name="Picture 2" descr="מועצה אזורית מטה בנימין – ויקיפדיה">
            <a:extLst>
              <a:ext uri="{FF2B5EF4-FFF2-40B4-BE49-F238E27FC236}">
                <a16:creationId xmlns:a16="http://schemas.microsoft.com/office/drawing/2014/main" id="{D9BC31E8-486B-DE84-D5E4-D617C1D6B3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13969" y="127583"/>
            <a:ext cx="1292465" cy="85756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5">
            <a:extLst>
              <a:ext uri="{FF2B5EF4-FFF2-40B4-BE49-F238E27FC236}">
                <a16:creationId xmlns:a16="http://schemas.microsoft.com/office/drawing/2014/main" id="{1840B8A9-2502-59BF-94B9-5FA0850C7987}"/>
              </a:ext>
            </a:extLst>
          </p:cNvPr>
          <p:cNvGraphicFramePr>
            <a:graphicFrameLocks noGrp="1"/>
          </p:cNvGraphicFramePr>
          <p:nvPr>
            <p:extLst>
              <p:ext uri="{D42A27DB-BD31-4B8C-83A1-F6EECF244321}">
                <p14:modId xmlns:p14="http://schemas.microsoft.com/office/powerpoint/2010/main" val="553308493"/>
              </p:ext>
            </p:extLst>
          </p:nvPr>
        </p:nvGraphicFramePr>
        <p:xfrm>
          <a:off x="133350" y="1014809"/>
          <a:ext cx="11925300" cy="5774783"/>
        </p:xfrm>
        <a:graphic>
          <a:graphicData uri="http://schemas.openxmlformats.org/drawingml/2006/table">
            <a:tbl>
              <a:tblPr rtl="1" firstRow="1" bandRow="1">
                <a:tableStyleId>{5C22544A-7EE6-4342-B048-85BDC9FD1C3A}</a:tableStyleId>
              </a:tblPr>
              <a:tblGrid>
                <a:gridCol w="6559957">
                  <a:extLst>
                    <a:ext uri="{9D8B030D-6E8A-4147-A177-3AD203B41FA5}">
                      <a16:colId xmlns:a16="http://schemas.microsoft.com/office/drawing/2014/main" val="3684045656"/>
                    </a:ext>
                  </a:extLst>
                </a:gridCol>
                <a:gridCol w="5365343">
                  <a:extLst>
                    <a:ext uri="{9D8B030D-6E8A-4147-A177-3AD203B41FA5}">
                      <a16:colId xmlns:a16="http://schemas.microsoft.com/office/drawing/2014/main" val="125595850"/>
                    </a:ext>
                  </a:extLst>
                </a:gridCol>
              </a:tblGrid>
              <a:tr h="466348">
                <a:tc>
                  <a:txBody>
                    <a:bodyPr/>
                    <a:lstStyle/>
                    <a:p>
                      <a:pPr algn="r" rtl="0"/>
                      <a:r>
                        <a:rPr lang="he-IL" dirty="0">
                          <a:solidFill>
                            <a:schemeClr val="bg1"/>
                          </a:solidFill>
                          <a:latin typeface="David" panose="020E0502060401010101" pitchFamily="34" charset="-79"/>
                          <a:cs typeface="David" panose="020E0502060401010101" pitchFamily="34" charset="-79"/>
                        </a:rPr>
                        <a:t>תנאי סף</a:t>
                      </a:r>
                    </a:p>
                  </a:txBody>
                  <a:tcPr/>
                </a:tc>
                <a:tc>
                  <a:txBody>
                    <a:bodyPr/>
                    <a:lstStyle/>
                    <a:p>
                      <a:pPr algn="r" rtl="0"/>
                      <a:r>
                        <a:rPr lang="he-IL" dirty="0">
                          <a:solidFill>
                            <a:schemeClr val="bg1"/>
                          </a:solidFill>
                          <a:latin typeface="David" panose="020E0502060401010101" pitchFamily="34" charset="-79"/>
                          <a:cs typeface="David" panose="020E0502060401010101" pitchFamily="34" charset="-79"/>
                        </a:rPr>
                        <a:t>אופן ההוכחה</a:t>
                      </a:r>
                    </a:p>
                  </a:txBody>
                  <a:tcPr/>
                </a:tc>
                <a:extLst>
                  <a:ext uri="{0D108BD9-81ED-4DB2-BD59-A6C34878D82A}">
                    <a16:rowId xmlns:a16="http://schemas.microsoft.com/office/drawing/2014/main" val="2939572912"/>
                  </a:ext>
                </a:extLst>
              </a:tr>
              <a:tr h="804929">
                <a:tc>
                  <a:txBody>
                    <a:bodyPr/>
                    <a:lstStyle/>
                    <a:p>
                      <a:pPr algn="r" rtl="0"/>
                      <a:r>
                        <a:rPr lang="he-IL" sz="1800" kern="1200" dirty="0">
                          <a:solidFill>
                            <a:schemeClr val="dk1"/>
                          </a:solidFill>
                          <a:effectLst/>
                          <a:latin typeface="David" panose="020E0502060401010101" pitchFamily="34" charset="-79"/>
                          <a:ea typeface="+mn-ea"/>
                          <a:cs typeface="David" panose="020E0502060401010101" pitchFamily="34" charset="-79"/>
                        </a:rPr>
                        <a:t>המציע רשום, כדין, כמשרד ל"הסעות" כמשמעו בצו הפיקוח על מצרכים ושירותים (הסעת סיור, הסעה מיוחדת והשכרת רכב), </a:t>
                      </a:r>
                      <a:r>
                        <a:rPr lang="he-IL" sz="1800" kern="1200" dirty="0" err="1">
                          <a:solidFill>
                            <a:schemeClr val="dk1"/>
                          </a:solidFill>
                          <a:effectLst/>
                          <a:latin typeface="David" panose="020E0502060401010101" pitchFamily="34" charset="-79"/>
                          <a:ea typeface="+mn-ea"/>
                          <a:cs typeface="David" panose="020E0502060401010101" pitchFamily="34" charset="-79"/>
                        </a:rPr>
                        <a:t>התשמ"ה</a:t>
                      </a:r>
                      <a:r>
                        <a:rPr lang="he-IL" sz="1800" kern="1200" dirty="0">
                          <a:solidFill>
                            <a:schemeClr val="dk1"/>
                          </a:solidFill>
                          <a:effectLst/>
                          <a:latin typeface="David" panose="020E0502060401010101" pitchFamily="34" charset="-79"/>
                          <a:ea typeface="+mn-ea"/>
                          <a:cs typeface="David" panose="020E0502060401010101" pitchFamily="34" charset="-79"/>
                        </a:rPr>
                        <a:t> - 1985</a:t>
                      </a:r>
                      <a:endParaRPr lang="he-IL" dirty="0">
                        <a:solidFill>
                          <a:schemeClr val="bg1"/>
                        </a:solidFill>
                        <a:latin typeface="David" panose="020E0502060401010101" pitchFamily="34" charset="-79"/>
                        <a:cs typeface="David" panose="020E0502060401010101" pitchFamily="34" charset="-79"/>
                      </a:endParaRPr>
                    </a:p>
                  </a:txBody>
                  <a:tcPr/>
                </a:tc>
                <a:tc>
                  <a:txBody>
                    <a:bodyPr/>
                    <a:lstStyle/>
                    <a:p>
                      <a:pPr algn="r" rtl="0"/>
                      <a:r>
                        <a:rPr lang="he-IL" dirty="0">
                          <a:solidFill>
                            <a:schemeClr val="bg1"/>
                          </a:solidFill>
                          <a:latin typeface="David" panose="020E0502060401010101" pitchFamily="34" charset="-79"/>
                          <a:cs typeface="David" panose="020E0502060401010101" pitchFamily="34" charset="-79"/>
                        </a:rPr>
                        <a:t>רישיון בר תוקף על שמו של המציע</a:t>
                      </a:r>
                    </a:p>
                  </a:txBody>
                  <a:tcPr/>
                </a:tc>
                <a:extLst>
                  <a:ext uri="{0D108BD9-81ED-4DB2-BD59-A6C34878D82A}">
                    <a16:rowId xmlns:a16="http://schemas.microsoft.com/office/drawing/2014/main" val="3027784280"/>
                  </a:ext>
                </a:extLst>
              </a:tr>
              <a:tr h="1149899">
                <a:tc>
                  <a:txBody>
                    <a:bodyPr/>
                    <a:lstStyle/>
                    <a:p>
                      <a:pPr algn="r" rtl="0"/>
                      <a:r>
                        <a:rPr lang="he-IL" dirty="0">
                          <a:solidFill>
                            <a:schemeClr val="bg1"/>
                          </a:solidFill>
                          <a:latin typeface="David" panose="020E0502060401010101" pitchFamily="34" charset="-79"/>
                          <a:cs typeface="David" panose="020E0502060401010101" pitchFamily="34" charset="-79"/>
                        </a:rPr>
                        <a:t>אם המציע הוא תאגיד מוניות :</a:t>
                      </a:r>
                    </a:p>
                    <a:p>
                      <a:pPr marL="342900" indent="-342900" algn="just" rtl="1">
                        <a:buAutoNum type="arabicPeriod"/>
                      </a:pPr>
                      <a:r>
                        <a:rPr lang="he-IL" dirty="0">
                          <a:solidFill>
                            <a:schemeClr val="bg1"/>
                          </a:solidFill>
                          <a:latin typeface="David" panose="020E0502060401010101" pitchFamily="34" charset="-79"/>
                          <a:cs typeface="David" panose="020E0502060401010101" pitchFamily="34" charset="-79"/>
                        </a:rPr>
                        <a:t>רישיון עסק מהרשות המקומית</a:t>
                      </a:r>
                    </a:p>
                    <a:p>
                      <a:pPr marL="342900" indent="-342900" algn="just" rtl="1">
                        <a:buAutoNum type="arabicPeriod"/>
                      </a:pPr>
                      <a:r>
                        <a:rPr lang="he-IL" dirty="0">
                          <a:solidFill>
                            <a:schemeClr val="bg1"/>
                          </a:solidFill>
                          <a:latin typeface="David" panose="020E0502060401010101" pitchFamily="34" charset="-79"/>
                          <a:cs typeface="David" panose="020E0502060401010101" pitchFamily="34" charset="-79"/>
                        </a:rPr>
                        <a:t>רישיונות הסעה מטעם משרד התחבורה למוניות</a:t>
                      </a:r>
                    </a:p>
                  </a:txBody>
                  <a:tcPr/>
                </a:tc>
                <a:tc>
                  <a:txBody>
                    <a:bodyPr/>
                    <a:lstStyle/>
                    <a:p>
                      <a:pPr marL="342900" indent="-342900" algn="r" rtl="1">
                        <a:buAutoNum type="arabicPeriod"/>
                      </a:pPr>
                      <a:r>
                        <a:rPr lang="he-IL" dirty="0">
                          <a:solidFill>
                            <a:schemeClr val="bg1"/>
                          </a:solidFill>
                          <a:latin typeface="David" panose="020E0502060401010101" pitchFamily="34" charset="-79"/>
                          <a:cs typeface="David" panose="020E0502060401010101" pitchFamily="34" charset="-79"/>
                        </a:rPr>
                        <a:t>העתק רישיון עסק על שם המציע</a:t>
                      </a:r>
                    </a:p>
                    <a:p>
                      <a:pPr marL="342900" indent="-342900" algn="r" rtl="1">
                        <a:buAutoNum type="arabicPeriod"/>
                      </a:pPr>
                      <a:r>
                        <a:rPr lang="he-IL" dirty="0">
                          <a:solidFill>
                            <a:schemeClr val="bg1"/>
                          </a:solidFill>
                          <a:latin typeface="David" panose="020E0502060401010101" pitchFamily="34" charset="-79"/>
                          <a:cs typeface="David" panose="020E0502060401010101" pitchFamily="34" charset="-79"/>
                        </a:rPr>
                        <a:t>רישיונות של המוניות</a:t>
                      </a:r>
                    </a:p>
                  </a:txBody>
                  <a:tcPr/>
                </a:tc>
                <a:extLst>
                  <a:ext uri="{0D108BD9-81ED-4DB2-BD59-A6C34878D82A}">
                    <a16:rowId xmlns:a16="http://schemas.microsoft.com/office/drawing/2014/main" val="791246605"/>
                  </a:ext>
                </a:extLst>
              </a:tr>
              <a:tr h="1494869">
                <a:tc>
                  <a:txBody>
                    <a:bodyPr/>
                    <a:lstStyle/>
                    <a:p>
                      <a:pPr algn="r" rtl="0"/>
                      <a:r>
                        <a:rPr lang="he-IL" sz="1800" kern="1200" dirty="0">
                          <a:solidFill>
                            <a:schemeClr val="dk1"/>
                          </a:solidFill>
                          <a:effectLst/>
                          <a:latin typeface="David" panose="020E0502060401010101" pitchFamily="34" charset="-79"/>
                          <a:ea typeface="+mn-ea"/>
                          <a:cs typeface="David" panose="020E0502060401010101" pitchFamily="34" charset="-79"/>
                        </a:rPr>
                        <a:t>המציע בעל רישיון בר תוקף, על שמו, מאת המפקח על התעבורה, שהנו מורשה להסיע בשכר על פי תקנות משרד התחבורה והוראות הבטיחות של משרד החינוך והתרבות</a:t>
                      </a:r>
                      <a:endParaRPr lang="he-IL" dirty="0">
                        <a:solidFill>
                          <a:schemeClr val="bg1"/>
                        </a:solidFill>
                        <a:latin typeface="David" panose="020E0502060401010101" pitchFamily="34" charset="-79"/>
                        <a:cs typeface="David" panose="020E0502060401010101" pitchFamily="34" charset="-79"/>
                      </a:endParaRPr>
                    </a:p>
                  </a:txBody>
                  <a:tcPr/>
                </a:tc>
                <a:tc>
                  <a:txBody>
                    <a:bodyPr/>
                    <a:lstStyle/>
                    <a:p>
                      <a:pPr marL="342900" indent="-342900" algn="r" defTabSz="914400" rtl="1" eaLnBrk="1" latinLnBrk="0" hangingPunct="1">
                        <a:buAutoNum type="arabicPeriod"/>
                      </a:pPr>
                      <a:r>
                        <a:rPr lang="he-IL" sz="1800" kern="1200" dirty="0">
                          <a:solidFill>
                            <a:schemeClr val="dk1"/>
                          </a:solidFill>
                          <a:effectLst/>
                          <a:latin typeface="David" panose="020E0502060401010101" pitchFamily="34" charset="-79"/>
                          <a:ea typeface="+mn-ea"/>
                          <a:cs typeface="David" panose="020E0502060401010101" pitchFamily="34" charset="-79"/>
                        </a:rPr>
                        <a:t>ה</a:t>
                      </a:r>
                      <a:r>
                        <a:rPr lang="he-IL" sz="1800" kern="1200" dirty="0">
                          <a:solidFill>
                            <a:schemeClr val="bg1"/>
                          </a:solidFill>
                          <a:latin typeface="David" panose="020E0502060401010101" pitchFamily="34" charset="-79"/>
                          <a:ea typeface="+mn-ea"/>
                          <a:cs typeface="David" panose="020E0502060401010101" pitchFamily="34" charset="-79"/>
                        </a:rPr>
                        <a:t>עתק של הרישיון מאת המפקח על התעבורה על שמו של המציע</a:t>
                      </a:r>
                    </a:p>
                    <a:p>
                      <a:pPr marL="342900" indent="-342900" algn="r" defTabSz="914400" rtl="1" eaLnBrk="1" latinLnBrk="0" hangingPunct="1">
                        <a:buAutoNum type="arabicPeriod"/>
                      </a:pPr>
                      <a:r>
                        <a:rPr lang="he-IL" sz="1800" kern="1200" dirty="0">
                          <a:solidFill>
                            <a:schemeClr val="bg1"/>
                          </a:solidFill>
                          <a:latin typeface="David" panose="020E0502060401010101" pitchFamily="34" charset="-79"/>
                          <a:ea typeface="+mn-ea"/>
                          <a:cs typeface="David" panose="020E0502060401010101" pitchFamily="34" charset="-79"/>
                        </a:rPr>
                        <a:t>צילום של כל רישיונות הרכב המיועדים להסעה לפיהם כלי הרכב רשומים כרכב המורשה להסיע נוסעים בשכר כאשר </a:t>
                      </a:r>
                      <a:r>
                        <a:rPr lang="he-IL" sz="1800" kern="1200" dirty="0">
                          <a:solidFill>
                            <a:schemeClr val="dk1"/>
                          </a:solidFill>
                          <a:effectLst/>
                          <a:latin typeface="David" panose="020E0502060401010101" pitchFamily="34" charset="-79"/>
                          <a:ea typeface="+mn-ea"/>
                          <a:cs typeface="David" panose="020E0502060401010101" pitchFamily="34" charset="-79"/>
                        </a:rPr>
                        <a:t>מועד עלייתם לכביש ,</a:t>
                      </a:r>
                      <a:r>
                        <a:rPr lang="he-IL" sz="1800" u="sng" kern="1200" dirty="0">
                          <a:solidFill>
                            <a:schemeClr val="dk1"/>
                          </a:solidFill>
                          <a:effectLst/>
                          <a:latin typeface="David" panose="020E0502060401010101" pitchFamily="34" charset="-79"/>
                          <a:ea typeface="+mn-ea"/>
                          <a:cs typeface="David" panose="020E0502060401010101" pitchFamily="34" charset="-79"/>
                        </a:rPr>
                        <a:t>כמצוין ברישיון הרכב</a:t>
                      </a:r>
                      <a:r>
                        <a:rPr lang="he-IL" sz="1800" kern="1200" dirty="0">
                          <a:solidFill>
                            <a:schemeClr val="dk1"/>
                          </a:solidFill>
                          <a:effectLst/>
                          <a:latin typeface="David" panose="020E0502060401010101" pitchFamily="34" charset="-79"/>
                          <a:ea typeface="+mn-ea"/>
                          <a:cs typeface="David" panose="020E0502060401010101" pitchFamily="34" charset="-79"/>
                        </a:rPr>
                        <a:t>, חל בשנת </a:t>
                      </a:r>
                      <a:r>
                        <a:rPr lang="en-US" sz="1800" b="1" kern="1200" dirty="0">
                          <a:solidFill>
                            <a:schemeClr val="dk1"/>
                          </a:solidFill>
                          <a:effectLst/>
                          <a:latin typeface="David" panose="020E0502060401010101" pitchFamily="34" charset="-79"/>
                          <a:ea typeface="+mn-ea"/>
                          <a:cs typeface="David" panose="020E0502060401010101" pitchFamily="34" charset="-79"/>
                        </a:rPr>
                        <a:t>2013</a:t>
                      </a:r>
                      <a:r>
                        <a:rPr lang="he-IL" sz="1800" kern="1200" dirty="0">
                          <a:solidFill>
                            <a:schemeClr val="dk1"/>
                          </a:solidFill>
                          <a:effectLst/>
                          <a:latin typeface="David" panose="020E0502060401010101" pitchFamily="34" charset="-79"/>
                          <a:ea typeface="+mn-ea"/>
                          <a:cs typeface="David" panose="020E0502060401010101" pitchFamily="34" charset="-79"/>
                        </a:rPr>
                        <a:t>  ואילך.</a:t>
                      </a:r>
                      <a:endParaRPr lang="he-IL" sz="1800" kern="1200" dirty="0">
                        <a:solidFill>
                          <a:schemeClr val="bg1"/>
                        </a:solidFill>
                        <a:latin typeface="David" panose="020E0502060401010101" pitchFamily="34" charset="-79"/>
                        <a:ea typeface="+mn-ea"/>
                        <a:cs typeface="David" panose="020E0502060401010101" pitchFamily="34" charset="-79"/>
                      </a:endParaRPr>
                    </a:p>
                  </a:txBody>
                  <a:tcPr/>
                </a:tc>
                <a:extLst>
                  <a:ext uri="{0D108BD9-81ED-4DB2-BD59-A6C34878D82A}">
                    <a16:rowId xmlns:a16="http://schemas.microsoft.com/office/drawing/2014/main" val="4286996751"/>
                  </a:ext>
                </a:extLst>
              </a:tr>
              <a:tr h="466348">
                <a:tc>
                  <a:txBody>
                    <a:bodyPr/>
                    <a:lstStyle/>
                    <a:p>
                      <a:pPr algn="r" rtl="0"/>
                      <a:r>
                        <a:rPr lang="he-IL" sz="1800" kern="1200" dirty="0">
                          <a:solidFill>
                            <a:schemeClr val="dk1"/>
                          </a:solidFill>
                          <a:effectLst/>
                          <a:latin typeface="David" panose="020E0502060401010101" pitchFamily="34" charset="-79"/>
                          <a:ea typeface="+mn-ea"/>
                          <a:cs typeface="David" panose="020E0502060401010101" pitchFamily="34" charset="-79"/>
                        </a:rPr>
                        <a:t>רישיון תקף לנהל עסק על פי חוק רישוי עסקים תשכ"ח – 1968</a:t>
                      </a:r>
                      <a:endParaRPr lang="he-IL" dirty="0">
                        <a:solidFill>
                          <a:schemeClr val="bg1"/>
                        </a:solidFill>
                        <a:latin typeface="David" panose="020E0502060401010101" pitchFamily="34" charset="-79"/>
                        <a:cs typeface="David" panose="020E0502060401010101" pitchFamily="34" charset="-79"/>
                      </a:endParaRPr>
                    </a:p>
                  </a:txBody>
                  <a:tcPr/>
                </a:tc>
                <a:tc>
                  <a:txBody>
                    <a:bodyPr/>
                    <a:lstStyle/>
                    <a:p>
                      <a:pPr algn="r" rtl="0"/>
                      <a:r>
                        <a:rPr lang="he-IL" dirty="0">
                          <a:solidFill>
                            <a:schemeClr val="bg1"/>
                          </a:solidFill>
                          <a:latin typeface="David" panose="020E0502060401010101" pitchFamily="34" charset="-79"/>
                          <a:cs typeface="David" panose="020E0502060401010101" pitchFamily="34" charset="-79"/>
                        </a:rPr>
                        <a:t>רישיון עסק על שמו של המציע</a:t>
                      </a:r>
                    </a:p>
                  </a:txBody>
                  <a:tcPr/>
                </a:tc>
                <a:extLst>
                  <a:ext uri="{0D108BD9-81ED-4DB2-BD59-A6C34878D82A}">
                    <a16:rowId xmlns:a16="http://schemas.microsoft.com/office/drawing/2014/main" val="1127219701"/>
                  </a:ext>
                </a:extLst>
              </a:tr>
              <a:tr h="1149899">
                <a:tc>
                  <a:txBody>
                    <a:bodyPr/>
                    <a:lstStyle/>
                    <a:p>
                      <a:pPr algn="r" rtl="0"/>
                      <a:r>
                        <a:rPr lang="he-IL" sz="1800" kern="1200" dirty="0">
                          <a:solidFill>
                            <a:schemeClr val="dk1"/>
                          </a:solidFill>
                          <a:effectLst/>
                          <a:latin typeface="David" panose="020E0502060401010101" pitchFamily="34" charset="-79"/>
                          <a:ea typeface="+mn-ea"/>
                          <a:cs typeface="David" panose="020E0502060401010101" pitchFamily="34" charset="-79"/>
                        </a:rPr>
                        <a:t>המציע מעסיק קצין בטיחות בתעבורה בעל כתב הסמכה וכתב מינוי מטעם מנהל אגף קציני בטיחות בתעבורה במשרד התחבורה על פי תקנות התעבורה</a:t>
                      </a:r>
                      <a:endParaRPr lang="he-IL" dirty="0">
                        <a:solidFill>
                          <a:schemeClr val="bg1"/>
                        </a:solidFill>
                        <a:latin typeface="David" panose="020E0502060401010101" pitchFamily="34" charset="-79"/>
                        <a:cs typeface="David" panose="020E0502060401010101" pitchFamily="34" charset="-79"/>
                      </a:endParaRPr>
                    </a:p>
                  </a:txBody>
                  <a:tcPr/>
                </a:tc>
                <a:tc>
                  <a:txBody>
                    <a:bodyPr/>
                    <a:lstStyle/>
                    <a:p>
                      <a:pPr algn="r" rtl="0"/>
                      <a:r>
                        <a:rPr lang="he-IL" dirty="0">
                          <a:solidFill>
                            <a:schemeClr val="bg1"/>
                          </a:solidFill>
                          <a:latin typeface="David" panose="020E0502060401010101" pitchFamily="34" charset="-79"/>
                          <a:cs typeface="David" panose="020E0502060401010101" pitchFamily="34" charset="-79"/>
                        </a:rPr>
                        <a:t>פרטי קצין הבטיחות + העתק מתעודת ההסמכה שלו</a:t>
                      </a:r>
                    </a:p>
                  </a:txBody>
                  <a:tcPr/>
                </a:tc>
                <a:extLst>
                  <a:ext uri="{0D108BD9-81ED-4DB2-BD59-A6C34878D82A}">
                    <a16:rowId xmlns:a16="http://schemas.microsoft.com/office/drawing/2014/main" val="882267718"/>
                  </a:ext>
                </a:extLst>
              </a:tr>
            </a:tbl>
          </a:graphicData>
        </a:graphic>
      </p:graphicFrame>
    </p:spTree>
    <p:extLst>
      <p:ext uri="{BB962C8B-B14F-4D97-AF65-F5344CB8AC3E}">
        <p14:creationId xmlns:p14="http://schemas.microsoft.com/office/powerpoint/2010/main" val="2588423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DD9AA-E05A-C312-5033-31E677CAC10E}"/>
              </a:ext>
            </a:extLst>
          </p:cNvPr>
          <p:cNvSpPr>
            <a:spLocks noGrp="1"/>
          </p:cNvSpPr>
          <p:nvPr>
            <p:ph type="title"/>
          </p:nvPr>
        </p:nvSpPr>
        <p:spPr>
          <a:xfrm>
            <a:off x="1097370" y="151313"/>
            <a:ext cx="9238434" cy="573542"/>
          </a:xfrm>
        </p:spPr>
        <p:txBody>
          <a:bodyPr/>
          <a:lstStyle/>
          <a:p>
            <a:pPr algn="ctr"/>
            <a:r>
              <a:rPr lang="he-IL" u="sng" dirty="0">
                <a:solidFill>
                  <a:srgbClr val="FF0000"/>
                </a:solidFill>
                <a:latin typeface="David" panose="020E0502060401010101" pitchFamily="34" charset="-79"/>
                <a:cs typeface="David" panose="020E0502060401010101" pitchFamily="34" charset="-79"/>
              </a:rPr>
              <a:t>תנאי סף ומסמכים שצריך לצרף</a:t>
            </a:r>
          </a:p>
        </p:txBody>
      </p:sp>
      <p:sp>
        <p:nvSpPr>
          <p:cNvPr id="3" name="Content Placeholder 2">
            <a:extLst>
              <a:ext uri="{FF2B5EF4-FFF2-40B4-BE49-F238E27FC236}">
                <a16:creationId xmlns:a16="http://schemas.microsoft.com/office/drawing/2014/main" id="{0578322E-4E46-A29F-6DE9-A9E464C9D908}"/>
              </a:ext>
            </a:extLst>
          </p:cNvPr>
          <p:cNvSpPr>
            <a:spLocks noGrp="1"/>
          </p:cNvSpPr>
          <p:nvPr>
            <p:ph idx="1"/>
          </p:nvPr>
        </p:nvSpPr>
        <p:spPr>
          <a:xfrm>
            <a:off x="419100" y="1903004"/>
            <a:ext cx="10248900" cy="4764496"/>
          </a:xfrm>
        </p:spPr>
        <p:txBody>
          <a:bodyPr>
            <a:normAutofit/>
          </a:bodyPr>
          <a:lstStyle/>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p:txBody>
      </p:sp>
      <p:pic>
        <p:nvPicPr>
          <p:cNvPr id="4" name="Picture 2" descr="מועצה אזורית מטה בנימין – ויקיפדיה">
            <a:extLst>
              <a:ext uri="{FF2B5EF4-FFF2-40B4-BE49-F238E27FC236}">
                <a16:creationId xmlns:a16="http://schemas.microsoft.com/office/drawing/2014/main" id="{D9BC31E8-486B-DE84-D5E4-D617C1D6B3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26396" y="118992"/>
            <a:ext cx="1011210" cy="67094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6" name="Table 6">
            <a:extLst>
              <a:ext uri="{FF2B5EF4-FFF2-40B4-BE49-F238E27FC236}">
                <a16:creationId xmlns:a16="http://schemas.microsoft.com/office/drawing/2014/main" id="{12D348CA-2420-99D4-A60F-EEC1207CB91B}"/>
              </a:ext>
            </a:extLst>
          </p:cNvPr>
          <p:cNvGraphicFramePr>
            <a:graphicFrameLocks noGrp="1"/>
          </p:cNvGraphicFramePr>
          <p:nvPr>
            <p:extLst>
              <p:ext uri="{D42A27DB-BD31-4B8C-83A1-F6EECF244321}">
                <p14:modId xmlns:p14="http://schemas.microsoft.com/office/powerpoint/2010/main" val="1843462591"/>
              </p:ext>
            </p:extLst>
          </p:nvPr>
        </p:nvGraphicFramePr>
        <p:xfrm>
          <a:off x="142874" y="768734"/>
          <a:ext cx="11147425" cy="6122036"/>
        </p:xfrm>
        <a:graphic>
          <a:graphicData uri="http://schemas.openxmlformats.org/drawingml/2006/table">
            <a:tbl>
              <a:tblPr rtl="1" firstRow="1" bandRow="1">
                <a:tableStyleId>{5C22544A-7EE6-4342-B048-85BDC9FD1C3A}</a:tableStyleId>
              </a:tblPr>
              <a:tblGrid>
                <a:gridCol w="3939872">
                  <a:extLst>
                    <a:ext uri="{9D8B030D-6E8A-4147-A177-3AD203B41FA5}">
                      <a16:colId xmlns:a16="http://schemas.microsoft.com/office/drawing/2014/main" val="4145779078"/>
                    </a:ext>
                  </a:extLst>
                </a:gridCol>
                <a:gridCol w="7207553">
                  <a:extLst>
                    <a:ext uri="{9D8B030D-6E8A-4147-A177-3AD203B41FA5}">
                      <a16:colId xmlns:a16="http://schemas.microsoft.com/office/drawing/2014/main" val="3580668364"/>
                    </a:ext>
                  </a:extLst>
                </a:gridCol>
              </a:tblGrid>
              <a:tr h="508664">
                <a:tc>
                  <a:txBody>
                    <a:bodyPr/>
                    <a:lstStyle/>
                    <a:p>
                      <a:pPr algn="r" rtl="0"/>
                      <a:r>
                        <a:rPr lang="he-IL" sz="1800" dirty="0">
                          <a:solidFill>
                            <a:schemeClr val="bg1"/>
                          </a:solidFill>
                          <a:latin typeface="David" panose="020E0502060401010101" pitchFamily="34" charset="-79"/>
                          <a:cs typeface="David" panose="020E0502060401010101" pitchFamily="34" charset="-79"/>
                        </a:rPr>
                        <a:t>תנאי סף</a:t>
                      </a:r>
                    </a:p>
                  </a:txBody>
                  <a:tcPr/>
                </a:tc>
                <a:tc>
                  <a:txBody>
                    <a:bodyPr/>
                    <a:lstStyle/>
                    <a:p>
                      <a:pPr algn="r" rtl="0"/>
                      <a:r>
                        <a:rPr lang="he-IL" sz="1800" dirty="0">
                          <a:solidFill>
                            <a:schemeClr val="bg1"/>
                          </a:solidFill>
                          <a:latin typeface="David" panose="020E0502060401010101" pitchFamily="34" charset="-79"/>
                          <a:cs typeface="David" panose="020E0502060401010101" pitchFamily="34" charset="-79"/>
                        </a:rPr>
                        <a:t>אופן ההוכחה</a:t>
                      </a:r>
                    </a:p>
                  </a:txBody>
                  <a:tcPr/>
                </a:tc>
                <a:extLst>
                  <a:ext uri="{0D108BD9-81ED-4DB2-BD59-A6C34878D82A}">
                    <a16:rowId xmlns:a16="http://schemas.microsoft.com/office/drawing/2014/main" val="3157900643"/>
                  </a:ext>
                </a:extLst>
              </a:tr>
              <a:tr h="675612">
                <a:tc>
                  <a:txBody>
                    <a:bodyPr/>
                    <a:lstStyle/>
                    <a:p>
                      <a:pPr algn="r" rtl="0"/>
                      <a:r>
                        <a:rPr lang="he-IL" sz="1800" dirty="0">
                          <a:solidFill>
                            <a:schemeClr val="bg1"/>
                          </a:solidFill>
                          <a:latin typeface="David" panose="020E0502060401010101" pitchFamily="34" charset="-79"/>
                          <a:cs typeface="David" panose="020E0502060401010101" pitchFamily="34" charset="-79"/>
                        </a:rPr>
                        <a:t>הנהגים עונים על כל דרישות תנאי סף </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he-IL" sz="1800" dirty="0">
                          <a:solidFill>
                            <a:schemeClr val="bg1"/>
                          </a:solidFill>
                          <a:latin typeface="David" panose="020E0502060401010101" pitchFamily="34" charset="-79"/>
                          <a:cs typeface="David" panose="020E0502060401010101" pitchFamily="34" charset="-79"/>
                        </a:rPr>
                        <a:t>פרטים לגבי כל נהג ומסמכים המעידים על עמידתו בתנאי הסף 2.5</a:t>
                      </a:r>
                    </a:p>
                    <a:p>
                      <a:pPr algn="r" rtl="0"/>
                      <a:endParaRPr lang="he-IL" sz="1800" dirty="0">
                        <a:solidFill>
                          <a:schemeClr val="bg1"/>
                        </a:solidFill>
                        <a:latin typeface="David" panose="020E0502060401010101" pitchFamily="34" charset="-79"/>
                        <a:cs typeface="David" panose="020E0502060401010101" pitchFamily="34" charset="-79"/>
                      </a:endParaRPr>
                    </a:p>
                  </a:txBody>
                  <a:tcPr/>
                </a:tc>
                <a:extLst>
                  <a:ext uri="{0D108BD9-81ED-4DB2-BD59-A6C34878D82A}">
                    <a16:rowId xmlns:a16="http://schemas.microsoft.com/office/drawing/2014/main" val="1389900752"/>
                  </a:ext>
                </a:extLst>
              </a:tr>
              <a:tr h="1491594">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he-IL" sz="1800" dirty="0">
                          <a:solidFill>
                            <a:schemeClr val="bg1"/>
                          </a:solidFill>
                          <a:latin typeface="David" panose="020E0502060401010101" pitchFamily="34" charset="-79"/>
                          <a:cs typeface="David" panose="020E0502060401010101" pitchFamily="34" charset="-79"/>
                        </a:rPr>
                        <a:t>ערבות מכרז</a:t>
                      </a:r>
                    </a:p>
                    <a:p>
                      <a:pPr algn="r" rtl="0"/>
                      <a:endParaRPr lang="he-IL" sz="1800" dirty="0">
                        <a:solidFill>
                          <a:schemeClr val="bg1"/>
                        </a:solidFill>
                        <a:latin typeface="David" panose="020E0502060401010101" pitchFamily="34" charset="-79"/>
                        <a:cs typeface="David" panose="020E0502060401010101" pitchFamily="34" charset="-79"/>
                      </a:endParaRP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he-IL" sz="1800" dirty="0">
                          <a:solidFill>
                            <a:schemeClr val="bg1"/>
                          </a:solidFill>
                          <a:latin typeface="David" panose="020E0502060401010101" pitchFamily="34" charset="-79"/>
                          <a:cs typeface="David" panose="020E0502060401010101" pitchFamily="34" charset="-79"/>
                        </a:rPr>
                        <a:t>ערבות על פי הנוסח בעמוד 9 למסמכי המכרז.</a:t>
                      </a:r>
                    </a:p>
                    <a:p>
                      <a:pPr marL="0" marR="0" lvl="0" indent="0" algn="r" defTabSz="914400" rtl="0" eaLnBrk="1" fontAlgn="auto" latinLnBrk="0" hangingPunct="1">
                        <a:lnSpc>
                          <a:spcPct val="100000"/>
                        </a:lnSpc>
                        <a:spcBef>
                          <a:spcPts val="0"/>
                        </a:spcBef>
                        <a:spcAft>
                          <a:spcPts val="0"/>
                        </a:spcAft>
                        <a:buClrTx/>
                        <a:buSzTx/>
                        <a:buFontTx/>
                        <a:buNone/>
                        <a:tabLst/>
                        <a:defRPr/>
                      </a:pPr>
                      <a:r>
                        <a:rPr lang="he-IL" sz="1800" dirty="0">
                          <a:solidFill>
                            <a:schemeClr val="bg1"/>
                          </a:solidFill>
                          <a:latin typeface="David" panose="020E0502060401010101" pitchFamily="34" charset="-79"/>
                          <a:cs typeface="David" panose="020E0502060401010101" pitchFamily="34" charset="-79"/>
                        </a:rPr>
                        <a:t>לגבי סכום הערבות :</a:t>
                      </a:r>
                    </a:p>
                    <a:p>
                      <a:pPr marL="0" marR="0" lvl="0" indent="0" algn="r" defTabSz="914400" rtl="0" eaLnBrk="1" fontAlgn="auto" latinLnBrk="0" hangingPunct="1">
                        <a:lnSpc>
                          <a:spcPct val="100000"/>
                        </a:lnSpc>
                        <a:spcBef>
                          <a:spcPts val="0"/>
                        </a:spcBef>
                        <a:spcAft>
                          <a:spcPts val="0"/>
                        </a:spcAft>
                        <a:buClrTx/>
                        <a:buSzTx/>
                        <a:buFontTx/>
                        <a:buNone/>
                        <a:tabLst/>
                        <a:defRPr/>
                      </a:pPr>
                      <a:endParaRPr lang="he-IL" sz="1800" dirty="0">
                        <a:solidFill>
                          <a:schemeClr val="bg1"/>
                        </a:solidFill>
                        <a:latin typeface="David" panose="020E0502060401010101" pitchFamily="34" charset="-79"/>
                        <a:cs typeface="David" panose="020E0502060401010101" pitchFamily="34" charset="-79"/>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he-IL" sz="1800" dirty="0">
                          <a:solidFill>
                            <a:schemeClr val="bg1"/>
                          </a:solidFill>
                          <a:latin typeface="David" panose="020E0502060401010101" pitchFamily="34" charset="-79"/>
                          <a:cs typeface="David" panose="020E0502060401010101" pitchFamily="34" charset="-79"/>
                        </a:rPr>
                        <a:t>אם סכום ההצעה הוא עד כולל 100,000 ₪ כולל מע"מ גובה הערבות הוא 5,000 ₪ כולל מע"מ.</a:t>
                      </a:r>
                    </a:p>
                    <a:p>
                      <a:pPr marL="0" marR="0" lvl="0" indent="0" algn="r" defTabSz="914400" rtl="0" eaLnBrk="1" fontAlgn="auto" latinLnBrk="0" hangingPunct="1">
                        <a:lnSpc>
                          <a:spcPct val="100000"/>
                        </a:lnSpc>
                        <a:spcBef>
                          <a:spcPts val="0"/>
                        </a:spcBef>
                        <a:spcAft>
                          <a:spcPts val="0"/>
                        </a:spcAft>
                        <a:buClrTx/>
                        <a:buSzTx/>
                        <a:buFontTx/>
                        <a:buNone/>
                        <a:tabLst/>
                        <a:defRPr/>
                      </a:pPr>
                      <a:endParaRPr lang="he-IL" sz="1800" dirty="0">
                        <a:solidFill>
                          <a:schemeClr val="bg1"/>
                        </a:solidFill>
                        <a:latin typeface="David" panose="020E0502060401010101" pitchFamily="34" charset="-79"/>
                        <a:cs typeface="David" panose="020E0502060401010101" pitchFamily="34" charset="-79"/>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he-IL" sz="1800" dirty="0">
                          <a:solidFill>
                            <a:schemeClr val="bg1"/>
                          </a:solidFill>
                          <a:latin typeface="David" panose="020E0502060401010101" pitchFamily="34" charset="-79"/>
                          <a:cs typeface="David" panose="020E0502060401010101" pitchFamily="34" charset="-79"/>
                        </a:rPr>
                        <a:t>כל 100,000 ₪ כולל מע"מ נוספים – יגדל גובה ערבות המכרז ב-2,500 ₪ כולל מע"מ.</a:t>
                      </a:r>
                    </a:p>
                    <a:p>
                      <a:pPr marL="0" marR="0" lvl="0" indent="0" algn="r" defTabSz="914400" rtl="0" eaLnBrk="1" fontAlgn="auto" latinLnBrk="0" hangingPunct="1">
                        <a:lnSpc>
                          <a:spcPct val="100000"/>
                        </a:lnSpc>
                        <a:spcBef>
                          <a:spcPts val="0"/>
                        </a:spcBef>
                        <a:spcAft>
                          <a:spcPts val="0"/>
                        </a:spcAft>
                        <a:buClrTx/>
                        <a:buSzTx/>
                        <a:buFontTx/>
                        <a:buNone/>
                        <a:tabLst/>
                        <a:defRPr/>
                      </a:pPr>
                      <a:endParaRPr lang="he-IL" sz="1800" dirty="0">
                        <a:solidFill>
                          <a:schemeClr val="bg1"/>
                        </a:solidFill>
                        <a:latin typeface="David" panose="020E0502060401010101" pitchFamily="34" charset="-79"/>
                        <a:cs typeface="David" panose="020E0502060401010101" pitchFamily="34" charset="-79"/>
                      </a:endParaRPr>
                    </a:p>
                    <a:p>
                      <a:pPr marL="0" marR="0" lvl="0" indent="0" algn="r" defTabSz="914400" rtl="0" eaLnBrk="1" fontAlgn="auto" latinLnBrk="0" hangingPunct="1">
                        <a:lnSpc>
                          <a:spcPct val="100000"/>
                        </a:lnSpc>
                        <a:spcBef>
                          <a:spcPts val="0"/>
                        </a:spcBef>
                        <a:spcAft>
                          <a:spcPts val="0"/>
                        </a:spcAft>
                        <a:buClrTx/>
                        <a:buSzTx/>
                        <a:buFontTx/>
                        <a:buNone/>
                        <a:tabLst/>
                        <a:defRPr/>
                      </a:pPr>
                      <a:r>
                        <a:rPr lang="he-IL" sz="1800" u="sng" dirty="0">
                          <a:solidFill>
                            <a:schemeClr val="bg1"/>
                          </a:solidFill>
                          <a:latin typeface="David" panose="020E0502060401010101" pitchFamily="34" charset="-79"/>
                          <a:cs typeface="David" panose="020E0502060401010101" pitchFamily="34" charset="-79"/>
                        </a:rPr>
                        <a:t>לדוגמא</a:t>
                      </a:r>
                      <a:r>
                        <a:rPr lang="he-IL" sz="1800" dirty="0">
                          <a:solidFill>
                            <a:schemeClr val="bg1"/>
                          </a:solidFill>
                          <a:latin typeface="David" panose="020E0502060401010101" pitchFamily="34" charset="-79"/>
                          <a:cs typeface="David" panose="020E0502060401010101" pitchFamily="34" charset="-79"/>
                        </a:rPr>
                        <a:t>: אם הצעת המחיר לאשכול עומדת על 438,000 ₪ כולל מע"מ, גובה ערבות המכרז יהיה 12,500 ₪ כולל מע"מ.</a:t>
                      </a:r>
                    </a:p>
                    <a:p>
                      <a:pPr algn="r" rtl="0"/>
                      <a:endParaRPr lang="he-IL" sz="1800" dirty="0">
                        <a:solidFill>
                          <a:schemeClr val="bg1"/>
                        </a:solidFill>
                        <a:latin typeface="David" panose="020E0502060401010101" pitchFamily="34" charset="-79"/>
                        <a:cs typeface="David" panose="020E0502060401010101" pitchFamily="34" charset="-79"/>
                      </a:endParaRPr>
                    </a:p>
                  </a:txBody>
                  <a:tcPr/>
                </a:tc>
                <a:extLst>
                  <a:ext uri="{0D108BD9-81ED-4DB2-BD59-A6C34878D82A}">
                    <a16:rowId xmlns:a16="http://schemas.microsoft.com/office/drawing/2014/main" val="3789129444"/>
                  </a:ext>
                </a:extLst>
              </a:tr>
              <a:tr h="877968">
                <a:tc>
                  <a:txBody>
                    <a:bodyPr/>
                    <a:lstStyle/>
                    <a:p>
                      <a:pPr algn="r" rtl="0"/>
                      <a:r>
                        <a:rPr lang="he-IL" sz="1800" kern="1200" dirty="0">
                          <a:solidFill>
                            <a:schemeClr val="dk1"/>
                          </a:solidFill>
                          <a:effectLst/>
                          <a:latin typeface="David" panose="020E0502060401010101" pitchFamily="34" charset="-79"/>
                          <a:ea typeface="+mn-ea"/>
                          <a:cs typeface="David" panose="020E0502060401010101" pitchFamily="34" charset="-79"/>
                        </a:rPr>
                        <a:t>המציע בעל ניסיון קודם בחמש השנים האחרונות במתן שירותי הסעות לתלמידים ברשויות מקומיות/אזוריות</a:t>
                      </a:r>
                      <a:endParaRPr lang="he-IL" sz="1800" dirty="0">
                        <a:solidFill>
                          <a:schemeClr val="bg1"/>
                        </a:solidFill>
                        <a:latin typeface="David" panose="020E0502060401010101" pitchFamily="34" charset="-79"/>
                        <a:cs typeface="David" panose="020E0502060401010101" pitchFamily="34" charset="-79"/>
                      </a:endParaRPr>
                    </a:p>
                  </a:txBody>
                  <a:tcPr/>
                </a:tc>
                <a:tc>
                  <a:txBody>
                    <a:bodyPr/>
                    <a:lstStyle/>
                    <a:p>
                      <a:pPr algn="r" rtl="0"/>
                      <a:r>
                        <a:rPr lang="he-IL" sz="1800" dirty="0">
                          <a:solidFill>
                            <a:schemeClr val="bg1"/>
                          </a:solidFill>
                          <a:latin typeface="David" panose="020E0502060401010101" pitchFamily="34" charset="-79"/>
                          <a:cs typeface="David" panose="020E0502060401010101" pitchFamily="34" charset="-79"/>
                        </a:rPr>
                        <a:t>יש למלא את נספח ט(1)</a:t>
                      </a:r>
                    </a:p>
                  </a:txBody>
                  <a:tcPr/>
                </a:tc>
                <a:extLst>
                  <a:ext uri="{0D108BD9-81ED-4DB2-BD59-A6C34878D82A}">
                    <a16:rowId xmlns:a16="http://schemas.microsoft.com/office/drawing/2014/main" val="1903312465"/>
                  </a:ext>
                </a:extLst>
              </a:tr>
              <a:tr h="877968">
                <a:tc>
                  <a:txBody>
                    <a:bodyPr/>
                    <a:lstStyle/>
                    <a:p>
                      <a:pPr algn="r" rtl="0"/>
                      <a:r>
                        <a:rPr lang="he-IL" sz="1800" kern="1200" dirty="0">
                          <a:solidFill>
                            <a:schemeClr val="bg1"/>
                          </a:solidFill>
                          <a:latin typeface="David" panose="020E0502060401010101" pitchFamily="34" charset="-79"/>
                          <a:ea typeface="+mn-ea"/>
                          <a:cs typeface="David" panose="020E0502060401010101" pitchFamily="34" charset="-79"/>
                        </a:rPr>
                        <a:t>המציע בעל משרד היסעים המרוחק ברדיוס שלא יעלה על 65 ק"מ ממשרדי המועצה בשער בנימין</a:t>
                      </a:r>
                    </a:p>
                  </a:txBody>
                  <a:tcPr/>
                </a:tc>
                <a:tc>
                  <a:txBody>
                    <a:bodyPr/>
                    <a:lstStyle/>
                    <a:p>
                      <a:pPr algn="r" rtl="0"/>
                      <a:r>
                        <a:rPr lang="he-IL" sz="1800" kern="1200" dirty="0">
                          <a:solidFill>
                            <a:schemeClr val="bg1"/>
                          </a:solidFill>
                          <a:latin typeface="David" panose="020E0502060401010101" pitchFamily="34" charset="-79"/>
                          <a:ea typeface="+mn-ea"/>
                          <a:cs typeface="David" panose="020E0502060401010101" pitchFamily="34" charset="-79"/>
                        </a:rPr>
                        <a:t>יש למלא פרטים בנספח ט(1)</a:t>
                      </a:r>
                    </a:p>
                  </a:txBody>
                  <a:tcPr/>
                </a:tc>
                <a:extLst>
                  <a:ext uri="{0D108BD9-81ED-4DB2-BD59-A6C34878D82A}">
                    <a16:rowId xmlns:a16="http://schemas.microsoft.com/office/drawing/2014/main" val="1405873103"/>
                  </a:ext>
                </a:extLst>
              </a:tr>
            </a:tbl>
          </a:graphicData>
        </a:graphic>
      </p:graphicFrame>
    </p:spTree>
    <p:extLst>
      <p:ext uri="{BB962C8B-B14F-4D97-AF65-F5344CB8AC3E}">
        <p14:creationId xmlns:p14="http://schemas.microsoft.com/office/powerpoint/2010/main" val="2632712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DD9AA-E05A-C312-5033-31E677CAC10E}"/>
              </a:ext>
            </a:extLst>
          </p:cNvPr>
          <p:cNvSpPr>
            <a:spLocks noGrp="1"/>
          </p:cNvSpPr>
          <p:nvPr>
            <p:ph type="title"/>
          </p:nvPr>
        </p:nvSpPr>
        <p:spPr>
          <a:xfrm>
            <a:off x="1277166" y="68408"/>
            <a:ext cx="9238434" cy="857559"/>
          </a:xfrm>
        </p:spPr>
        <p:txBody>
          <a:bodyPr/>
          <a:lstStyle/>
          <a:p>
            <a:pPr algn="ctr"/>
            <a:r>
              <a:rPr lang="he-IL" u="sng" dirty="0">
                <a:solidFill>
                  <a:srgbClr val="FF0000"/>
                </a:solidFill>
                <a:latin typeface="David" panose="020E0502060401010101" pitchFamily="34" charset="-79"/>
                <a:cs typeface="David" panose="020E0502060401010101" pitchFamily="34" charset="-79"/>
              </a:rPr>
              <a:t>מסמכים נוספים שצריך לצרף</a:t>
            </a:r>
          </a:p>
        </p:txBody>
      </p:sp>
      <p:sp>
        <p:nvSpPr>
          <p:cNvPr id="3" name="Content Placeholder 2">
            <a:extLst>
              <a:ext uri="{FF2B5EF4-FFF2-40B4-BE49-F238E27FC236}">
                <a16:creationId xmlns:a16="http://schemas.microsoft.com/office/drawing/2014/main" id="{0578322E-4E46-A29F-6DE9-A9E464C9D908}"/>
              </a:ext>
            </a:extLst>
          </p:cNvPr>
          <p:cNvSpPr>
            <a:spLocks noGrp="1"/>
          </p:cNvSpPr>
          <p:nvPr>
            <p:ph idx="1"/>
          </p:nvPr>
        </p:nvSpPr>
        <p:spPr>
          <a:xfrm>
            <a:off x="504825" y="1626779"/>
            <a:ext cx="10248900" cy="4764496"/>
          </a:xfrm>
        </p:spPr>
        <p:txBody>
          <a:bodyPr>
            <a:normAutofit/>
          </a:bodyPr>
          <a:lstStyle/>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400" dirty="0">
              <a:solidFill>
                <a:srgbClr val="000000"/>
              </a:solidFill>
              <a:uFill>
                <a:solidFill>
                  <a:srgbClr val="000000"/>
                </a:solidFill>
              </a:uFill>
              <a:latin typeface="David" panose="020E0502060401010101" pitchFamily="34" charset="-79"/>
              <a:cs typeface="David" panose="020E0502060401010101" pitchFamily="34" charset="-79"/>
            </a:endParaRPr>
          </a:p>
        </p:txBody>
      </p:sp>
      <p:pic>
        <p:nvPicPr>
          <p:cNvPr id="4" name="Picture 2" descr="מועצה אזורית מטה בנימין – ויקיפדיה">
            <a:extLst>
              <a:ext uri="{FF2B5EF4-FFF2-40B4-BE49-F238E27FC236}">
                <a16:creationId xmlns:a16="http://schemas.microsoft.com/office/drawing/2014/main" id="{D9BC31E8-486B-DE84-D5E4-D617C1D6B3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82200" y="68408"/>
            <a:ext cx="1955869" cy="1297733"/>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B2D6EA84-CBAE-9D1C-51DF-2B2DF56181EB}"/>
              </a:ext>
            </a:extLst>
          </p:cNvPr>
          <p:cNvSpPr txBox="1"/>
          <p:nvPr/>
        </p:nvSpPr>
        <p:spPr>
          <a:xfrm>
            <a:off x="628650" y="1817233"/>
            <a:ext cx="10125075" cy="5170646"/>
          </a:xfrm>
          <a:prstGeom prst="rect">
            <a:avLst/>
          </a:prstGeom>
          <a:noFill/>
        </p:spPr>
        <p:txBody>
          <a:bodyPr wrap="square" rtlCol="1">
            <a:spAutoFit/>
          </a:bodyPr>
          <a:lstStyle/>
          <a:p>
            <a:pPr marL="342900" indent="-342900" algn="r" rtl="1">
              <a:buFont typeface="+mj-lt"/>
              <a:buAutoNum type="arabicPeriod"/>
            </a:pPr>
            <a:r>
              <a:rPr lang="he-IL" sz="2200" dirty="0">
                <a:solidFill>
                  <a:schemeClr val="bg1"/>
                </a:solidFill>
                <a:latin typeface="David" panose="020E0502060401010101" pitchFamily="34" charset="-79"/>
                <a:cs typeface="David" panose="020E0502060401010101" pitchFamily="34" charset="-79"/>
              </a:rPr>
              <a:t>תעודת עוסק מורשה.</a:t>
            </a:r>
          </a:p>
          <a:p>
            <a:pPr marL="342900" indent="-342900" algn="r" rtl="1">
              <a:buFont typeface="+mj-lt"/>
              <a:buAutoNum type="arabicPeriod"/>
            </a:pPr>
            <a:endParaRPr lang="he-IL" sz="2200" dirty="0">
              <a:solidFill>
                <a:schemeClr val="bg1"/>
              </a:solidFill>
              <a:latin typeface="David" panose="020E0502060401010101" pitchFamily="34" charset="-79"/>
              <a:cs typeface="David" panose="020E0502060401010101" pitchFamily="34" charset="-79"/>
            </a:endParaRPr>
          </a:p>
          <a:p>
            <a:pPr marL="342900" indent="-342900" algn="r" rtl="1">
              <a:buFont typeface="+mj-lt"/>
              <a:buAutoNum type="arabicPeriod"/>
            </a:pPr>
            <a:r>
              <a:rPr lang="he-IL" sz="2200" dirty="0">
                <a:solidFill>
                  <a:schemeClr val="bg1"/>
                </a:solidFill>
                <a:latin typeface="David" panose="020E0502060401010101" pitchFamily="34" charset="-79"/>
                <a:cs typeface="David" panose="020E0502060401010101" pitchFamily="34" charset="-79"/>
              </a:rPr>
              <a:t>אישורים לפי חוק עסקאות גופים ציבוריים.</a:t>
            </a:r>
          </a:p>
          <a:p>
            <a:pPr algn="r" rtl="1"/>
            <a:endParaRPr lang="he-IL" sz="2200" dirty="0">
              <a:solidFill>
                <a:schemeClr val="bg1"/>
              </a:solidFill>
              <a:latin typeface="David" panose="020E0502060401010101" pitchFamily="34" charset="-79"/>
              <a:cs typeface="David" panose="020E0502060401010101" pitchFamily="34" charset="-79"/>
            </a:endParaRPr>
          </a:p>
          <a:p>
            <a:pPr algn="r" rtl="1"/>
            <a:r>
              <a:rPr lang="he-IL" sz="2200" dirty="0">
                <a:solidFill>
                  <a:schemeClr val="bg1"/>
                </a:solidFill>
                <a:latin typeface="David" panose="020E0502060401010101" pitchFamily="34" charset="-79"/>
                <a:cs typeface="David" panose="020E0502060401010101" pitchFamily="34" charset="-79"/>
              </a:rPr>
              <a:t>3.  אישור רישום וזכויות חתימה</a:t>
            </a:r>
          </a:p>
          <a:p>
            <a:pPr algn="r" rtl="1"/>
            <a:endParaRPr lang="he-IL" sz="2200" dirty="0">
              <a:solidFill>
                <a:schemeClr val="bg1"/>
              </a:solidFill>
              <a:latin typeface="David" panose="020E0502060401010101" pitchFamily="34" charset="-79"/>
              <a:cs typeface="David" panose="020E0502060401010101" pitchFamily="34" charset="-79"/>
            </a:endParaRPr>
          </a:p>
          <a:p>
            <a:pPr algn="r" rtl="1"/>
            <a:r>
              <a:rPr lang="he-IL" sz="2200" dirty="0">
                <a:solidFill>
                  <a:schemeClr val="bg1"/>
                </a:solidFill>
                <a:latin typeface="David" panose="020E0502060401010101" pitchFamily="34" charset="-79"/>
                <a:cs typeface="David" panose="020E0502060401010101" pitchFamily="34" charset="-79"/>
              </a:rPr>
              <a:t>4.  כל מסמכי המכרז חתומים כולל מסמכי הבהרות, ככל שיועלו לאתר המועצה.</a:t>
            </a:r>
          </a:p>
          <a:p>
            <a:pPr marL="342900" indent="-342900" algn="r" rtl="1">
              <a:buFont typeface="+mj-lt"/>
              <a:buAutoNum type="arabicPeriod"/>
            </a:pPr>
            <a:endParaRPr lang="he-IL" sz="2200" dirty="0">
              <a:solidFill>
                <a:schemeClr val="bg1"/>
              </a:solidFill>
            </a:endParaRPr>
          </a:p>
          <a:p>
            <a:pPr algn="just" rtl="1"/>
            <a:r>
              <a:rPr lang="he-IL" sz="2200" dirty="0">
                <a:solidFill>
                  <a:schemeClr val="bg1"/>
                </a:solidFill>
                <a:latin typeface="David" panose="020E0502060401010101" pitchFamily="34" charset="-79"/>
                <a:cs typeface="David" panose="020E0502060401010101" pitchFamily="34" charset="-79"/>
              </a:rPr>
              <a:t>5. </a:t>
            </a:r>
            <a:r>
              <a:rPr lang="he-IL" sz="2200" u="sng" dirty="0">
                <a:solidFill>
                  <a:schemeClr val="bg1"/>
                </a:solidFill>
                <a:latin typeface="David" panose="020E0502060401010101" pitchFamily="34" charset="-79"/>
                <a:cs typeface="David" panose="020E0502060401010101" pitchFamily="34" charset="-79"/>
              </a:rPr>
              <a:t>קבלן משנה </a:t>
            </a:r>
            <a:r>
              <a:rPr lang="he-IL" sz="2200" dirty="0">
                <a:solidFill>
                  <a:schemeClr val="bg1"/>
                </a:solidFill>
                <a:latin typeface="David" panose="020E0502060401010101" pitchFamily="34" charset="-79"/>
                <a:cs typeface="David" panose="020E0502060401010101" pitchFamily="34" charset="-79"/>
              </a:rPr>
              <a:t>– אם מציע מגיש הצעה לאשכול הכולל מספר כלי רכב בהיקף רחב של כלי הרכב הנמצאים בבעלותו, הוא לצרף מסמך שמצהיר כי בכוונתו להעניק חלק מן השירות באמצעות קבלן משנה, ובלבד שיצרף גם (א) העתק רישיונות על שמו של קבלן המשנה (ב) </a:t>
            </a:r>
            <a:r>
              <a:rPr lang="he-IL" sz="2200" kern="1200" dirty="0">
                <a:solidFill>
                  <a:schemeClr val="dk1"/>
                </a:solidFill>
                <a:effectLst/>
                <a:latin typeface="David" panose="020E0502060401010101" pitchFamily="34" charset="-79"/>
                <a:cs typeface="David" panose="020E0502060401010101" pitchFamily="34" charset="-79"/>
              </a:rPr>
              <a:t>רישיון בר תוקף, על שמו של המציע, מאת המפקח על התעבורה, שהנו מורשה להסיע בשכר על פי תקנות משרד התחבורה והוראות הבטיחות של משרד החינוך והתרבות</a:t>
            </a:r>
            <a:endParaRPr lang="he-IL" sz="2200" dirty="0">
              <a:solidFill>
                <a:schemeClr val="bg1"/>
              </a:solidFill>
              <a:latin typeface="David" panose="020E0502060401010101" pitchFamily="34" charset="-79"/>
              <a:cs typeface="David" panose="020E0502060401010101" pitchFamily="34" charset="-79"/>
            </a:endParaRPr>
          </a:p>
          <a:p>
            <a:pPr algn="r" rtl="1"/>
            <a:endParaRPr lang="he-IL" sz="2200" dirty="0">
              <a:solidFill>
                <a:schemeClr val="bg1"/>
              </a:solidFill>
            </a:endParaRPr>
          </a:p>
          <a:p>
            <a:pPr algn="r" rtl="1"/>
            <a:endParaRPr lang="he-IL" sz="2200" dirty="0">
              <a:solidFill>
                <a:schemeClr val="bg1"/>
              </a:solidFill>
            </a:endParaRPr>
          </a:p>
        </p:txBody>
      </p:sp>
    </p:spTree>
    <p:extLst>
      <p:ext uri="{BB962C8B-B14F-4D97-AF65-F5344CB8AC3E}">
        <p14:creationId xmlns:p14="http://schemas.microsoft.com/office/powerpoint/2010/main" val="3163100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DD9AA-E05A-C312-5033-31E677CAC10E}"/>
              </a:ext>
            </a:extLst>
          </p:cNvPr>
          <p:cNvSpPr>
            <a:spLocks noGrp="1"/>
          </p:cNvSpPr>
          <p:nvPr>
            <p:ph type="title"/>
          </p:nvPr>
        </p:nvSpPr>
        <p:spPr>
          <a:xfrm>
            <a:off x="1203557" y="447676"/>
            <a:ext cx="9238434" cy="937986"/>
          </a:xfrm>
        </p:spPr>
        <p:txBody>
          <a:bodyPr/>
          <a:lstStyle/>
          <a:p>
            <a:pPr algn="ctr"/>
            <a:r>
              <a:rPr lang="he-IL" u="sng" dirty="0">
                <a:solidFill>
                  <a:srgbClr val="FF0000"/>
                </a:solidFill>
                <a:latin typeface="David" panose="020E0502060401010101" pitchFamily="34" charset="-79"/>
                <a:cs typeface="David" panose="020E0502060401010101" pitchFamily="34" charset="-79"/>
              </a:rPr>
              <a:t>ההצעה הכספית של המציעים והכרזה על זוכה בכל אשכול</a:t>
            </a:r>
          </a:p>
        </p:txBody>
      </p:sp>
      <p:sp>
        <p:nvSpPr>
          <p:cNvPr id="3" name="Content Placeholder 2">
            <a:extLst>
              <a:ext uri="{FF2B5EF4-FFF2-40B4-BE49-F238E27FC236}">
                <a16:creationId xmlns:a16="http://schemas.microsoft.com/office/drawing/2014/main" id="{0578322E-4E46-A29F-6DE9-A9E464C9D908}"/>
              </a:ext>
            </a:extLst>
          </p:cNvPr>
          <p:cNvSpPr>
            <a:spLocks noGrp="1"/>
          </p:cNvSpPr>
          <p:nvPr>
            <p:ph idx="1"/>
          </p:nvPr>
        </p:nvSpPr>
        <p:spPr>
          <a:xfrm>
            <a:off x="400050" y="1483903"/>
            <a:ext cx="10248900" cy="5002621"/>
          </a:xfrm>
        </p:spPr>
        <p:txBody>
          <a:bodyPr>
            <a:noAutofit/>
          </a:bodyPr>
          <a:lstStyle/>
          <a:p>
            <a:pPr marL="457200" marR="385445" lvl="1" algn="just" rtl="1" fontAlgn="base">
              <a:lnSpc>
                <a:spcPct val="103000"/>
              </a:lnSpc>
              <a:spcAft>
                <a:spcPts val="20"/>
              </a:spcAft>
              <a:buClr>
                <a:srgbClr val="000000"/>
              </a:buClr>
              <a:buSzPts val="1200"/>
            </a:pPr>
            <a:endParaRPr lang="he-IL" sz="20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000" b="0" dirty="0">
                <a:solidFill>
                  <a:srgbClr val="000000"/>
                </a:solidFill>
                <a:effectLst/>
                <a:ea typeface="David" panose="020E0502060401010101" pitchFamily="34" charset="-79"/>
                <a:cs typeface="David" panose="020E0502060401010101" pitchFamily="34" charset="-79"/>
              </a:rPr>
              <a:t>הגשת ההצעה במכרז תהיה על בסיס אשכולות ולא הצעה כללית לכל מסלול ומסלול. ניתן להציע הצעה למספר אשכולות.</a:t>
            </a:r>
          </a:p>
          <a:p>
            <a:pPr marL="457200" marR="385445" lvl="1" algn="just" rtl="1" fontAlgn="base">
              <a:lnSpc>
                <a:spcPct val="103000"/>
              </a:lnSpc>
              <a:spcAft>
                <a:spcPts val="20"/>
              </a:spcAft>
              <a:buClr>
                <a:srgbClr val="000000"/>
              </a:buClr>
              <a:buSzPts val="1200"/>
            </a:pPr>
            <a:endParaRPr lang="he-IL" sz="2000" b="0" dirty="0">
              <a:solidFill>
                <a:srgbClr val="000000"/>
              </a:solidFill>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000" b="0" dirty="0">
                <a:solidFill>
                  <a:srgbClr val="000000"/>
                </a:solidFill>
                <a:effectLst/>
                <a:ea typeface="David" panose="020E0502060401010101" pitchFamily="34" charset="-79"/>
                <a:cs typeface="David" panose="020E0502060401010101" pitchFamily="34" charset="-79"/>
              </a:rPr>
              <a:t>"אשכול" משמעו, צבר של מסלולים המסווגים תחת אותו אשכול. </a:t>
            </a:r>
          </a:p>
          <a:p>
            <a:pPr marL="457200" marR="385445" lvl="1" algn="just" rtl="1" fontAlgn="base">
              <a:lnSpc>
                <a:spcPct val="103000"/>
              </a:lnSpc>
              <a:spcAft>
                <a:spcPts val="20"/>
              </a:spcAft>
              <a:buClr>
                <a:srgbClr val="000000"/>
              </a:buClr>
              <a:buSzPts val="1200"/>
            </a:pPr>
            <a:endParaRPr lang="he-IL" sz="2000" b="0" dirty="0">
              <a:solidFill>
                <a:srgbClr val="000000"/>
              </a:solidFill>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000" u="sng" dirty="0">
                <a:solidFill>
                  <a:srgbClr val="000000"/>
                </a:solidFill>
                <a:effectLst/>
                <a:ea typeface="David" panose="020E0502060401010101" pitchFamily="34" charset="-79"/>
                <a:cs typeface="David" panose="020E0502060401010101" pitchFamily="34" charset="-79"/>
              </a:rPr>
              <a:t>חובה</a:t>
            </a:r>
            <a:r>
              <a:rPr lang="he-IL" sz="2000" b="0" dirty="0">
                <a:solidFill>
                  <a:srgbClr val="000000"/>
                </a:solidFill>
                <a:effectLst/>
                <a:ea typeface="David" panose="020E0502060401010101" pitchFamily="34" charset="-79"/>
                <a:cs typeface="David" panose="020E0502060401010101" pitchFamily="34" charset="-79"/>
              </a:rPr>
              <a:t> להציע מחיר ל</a:t>
            </a:r>
            <a:r>
              <a:rPr lang="he-IL" sz="2000" u="sng" dirty="0">
                <a:solidFill>
                  <a:srgbClr val="000000"/>
                </a:solidFill>
                <a:effectLst/>
                <a:ea typeface="David" panose="020E0502060401010101" pitchFamily="34" charset="-79"/>
                <a:cs typeface="David" panose="020E0502060401010101" pitchFamily="34" charset="-79"/>
              </a:rPr>
              <a:t>כל קו </a:t>
            </a:r>
            <a:r>
              <a:rPr lang="he-IL" sz="2000" b="0" dirty="0">
                <a:solidFill>
                  <a:srgbClr val="000000"/>
                </a:solidFill>
                <a:effectLst/>
                <a:ea typeface="David" panose="020E0502060401010101" pitchFamily="34" charset="-79"/>
                <a:cs typeface="David" panose="020E0502060401010101" pitchFamily="34" charset="-79"/>
              </a:rPr>
              <a:t>בנפרד באותו אשכול. הצעה שלא יוצע בה מחיר לקו בתוך אשכול תיפסל על הסף. </a:t>
            </a:r>
          </a:p>
          <a:p>
            <a:pPr marL="457200" marR="385445" lvl="1" algn="just" rtl="1" fontAlgn="base">
              <a:lnSpc>
                <a:spcPct val="103000"/>
              </a:lnSpc>
              <a:spcAft>
                <a:spcPts val="20"/>
              </a:spcAft>
              <a:buClr>
                <a:srgbClr val="000000"/>
              </a:buClr>
              <a:buSzPts val="1200"/>
            </a:pPr>
            <a:endParaRPr lang="he-IL" sz="2000" b="0" dirty="0">
              <a:solidFill>
                <a:srgbClr val="000000"/>
              </a:solidFill>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000" b="0" dirty="0">
                <a:solidFill>
                  <a:srgbClr val="000000"/>
                </a:solidFill>
                <a:effectLst/>
                <a:ea typeface="David" panose="020E0502060401010101" pitchFamily="34" charset="-79"/>
                <a:cs typeface="David" panose="020E0502060401010101" pitchFamily="34" charset="-79"/>
              </a:rPr>
              <a:t>סכום ההצעה הכוללת לאשכול ייקבע ע"פ סיכום של מחיר כל קו כפול מספר הפעמים שיש לבצעו באותו אשכול. </a:t>
            </a:r>
          </a:p>
          <a:p>
            <a:pPr marL="457200" marR="385445" lvl="1" algn="just" rtl="1" fontAlgn="base">
              <a:lnSpc>
                <a:spcPct val="103000"/>
              </a:lnSpc>
              <a:spcAft>
                <a:spcPts val="20"/>
              </a:spcAft>
              <a:buClr>
                <a:srgbClr val="000000"/>
              </a:buClr>
              <a:buSzPts val="1200"/>
            </a:pPr>
            <a:endParaRPr lang="he-IL" sz="2000" b="0" dirty="0">
              <a:solidFill>
                <a:srgbClr val="000000"/>
              </a:solidFill>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000" b="0" dirty="0">
                <a:solidFill>
                  <a:srgbClr val="000000"/>
                </a:solidFill>
                <a:effectLst/>
                <a:ea typeface="David" panose="020E0502060401010101" pitchFamily="34" charset="-79"/>
                <a:cs typeface="David" panose="020E0502060401010101" pitchFamily="34" charset="-79"/>
              </a:rPr>
              <a:t>בכל אשכול תיבחר הצעת המחיר של המציע </a:t>
            </a:r>
            <a:r>
              <a:rPr lang="he-IL" sz="2000" u="sng" dirty="0">
                <a:solidFill>
                  <a:srgbClr val="000000"/>
                </a:solidFill>
                <a:effectLst/>
                <a:ea typeface="David" panose="020E0502060401010101" pitchFamily="34" charset="-79"/>
                <a:cs typeface="David" panose="020E0502060401010101" pitchFamily="34" charset="-79"/>
              </a:rPr>
              <a:t>שהגיש את ההצעה הזולה ביותר באותו אשכול</a:t>
            </a:r>
            <a:r>
              <a:rPr lang="he-IL" sz="2000" b="0" dirty="0">
                <a:solidFill>
                  <a:srgbClr val="000000"/>
                </a:solidFill>
                <a:effectLst/>
                <a:ea typeface="David" panose="020E0502060401010101" pitchFamily="34" charset="-79"/>
                <a:cs typeface="David" panose="020E0502060401010101" pitchFamily="34" charset="-79"/>
              </a:rPr>
              <a:t>. </a:t>
            </a:r>
            <a:endParaRPr lang="he-IL" sz="2000" b="0" dirty="0">
              <a:solidFill>
                <a:srgbClr val="000000"/>
              </a:solidFill>
              <a:uFill>
                <a:solidFill>
                  <a:srgbClr val="000000"/>
                </a:solidFill>
              </a:uFill>
              <a:latin typeface="David" panose="020E0502060401010101" pitchFamily="34" charset="-79"/>
              <a:cs typeface="David" panose="020E0502060401010101" pitchFamily="34" charset="-79"/>
            </a:endParaRPr>
          </a:p>
        </p:txBody>
      </p:sp>
      <p:pic>
        <p:nvPicPr>
          <p:cNvPr id="4" name="Picture 2" descr="מועצה אזורית מטה בנימין – ויקיפדיה">
            <a:extLst>
              <a:ext uri="{FF2B5EF4-FFF2-40B4-BE49-F238E27FC236}">
                <a16:creationId xmlns:a16="http://schemas.microsoft.com/office/drawing/2014/main" id="{D9BC31E8-486B-DE84-D5E4-D617C1D6B3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27457" y="190500"/>
            <a:ext cx="1845493" cy="12244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697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DD9AA-E05A-C312-5033-31E677CAC10E}"/>
              </a:ext>
            </a:extLst>
          </p:cNvPr>
          <p:cNvSpPr>
            <a:spLocks noGrp="1"/>
          </p:cNvSpPr>
          <p:nvPr>
            <p:ph type="title"/>
          </p:nvPr>
        </p:nvSpPr>
        <p:spPr>
          <a:xfrm>
            <a:off x="1089023" y="500598"/>
            <a:ext cx="9238434" cy="576037"/>
          </a:xfrm>
        </p:spPr>
        <p:txBody>
          <a:bodyPr/>
          <a:lstStyle/>
          <a:p>
            <a:pPr algn="ctr"/>
            <a:r>
              <a:rPr lang="he-IL" u="sng" dirty="0">
                <a:solidFill>
                  <a:srgbClr val="FF0000"/>
                </a:solidFill>
                <a:latin typeface="David" panose="020E0502060401010101" pitchFamily="34" charset="-79"/>
                <a:cs typeface="David" panose="020E0502060401010101" pitchFamily="34" charset="-79"/>
              </a:rPr>
              <a:t>פירוט האשכולות</a:t>
            </a:r>
          </a:p>
        </p:txBody>
      </p:sp>
      <p:sp>
        <p:nvSpPr>
          <p:cNvPr id="3" name="Content Placeholder 2">
            <a:extLst>
              <a:ext uri="{FF2B5EF4-FFF2-40B4-BE49-F238E27FC236}">
                <a16:creationId xmlns:a16="http://schemas.microsoft.com/office/drawing/2014/main" id="{0578322E-4E46-A29F-6DE9-A9E464C9D908}"/>
              </a:ext>
            </a:extLst>
          </p:cNvPr>
          <p:cNvSpPr>
            <a:spLocks noGrp="1"/>
          </p:cNvSpPr>
          <p:nvPr>
            <p:ph idx="1"/>
          </p:nvPr>
        </p:nvSpPr>
        <p:spPr>
          <a:xfrm>
            <a:off x="400050" y="1076635"/>
            <a:ext cx="10248900" cy="4764496"/>
          </a:xfrm>
        </p:spPr>
        <p:txBody>
          <a:bodyPr>
            <a:noAutofit/>
          </a:bodyPr>
          <a:lstStyle/>
          <a:p>
            <a:pPr marL="457200" marR="385445" lvl="1" algn="just" rtl="1" fontAlgn="base">
              <a:lnSpc>
                <a:spcPct val="103000"/>
              </a:lnSpc>
              <a:spcAft>
                <a:spcPts val="20"/>
              </a:spcAft>
              <a:buClr>
                <a:srgbClr val="000000"/>
              </a:buClr>
              <a:buSzPts val="1200"/>
            </a:pPr>
            <a:r>
              <a:rPr lang="he-IL" sz="20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במסגרת המכרז ישנם ארבעה אשכולות :</a:t>
            </a:r>
          </a:p>
          <a:p>
            <a:pPr marL="457200" marR="385445" lvl="1" algn="just" rtl="1" fontAlgn="base">
              <a:lnSpc>
                <a:spcPct val="103000"/>
              </a:lnSpc>
              <a:spcAft>
                <a:spcPts val="20"/>
              </a:spcAft>
              <a:buClr>
                <a:srgbClr val="000000"/>
              </a:buClr>
              <a:buSzPts val="1200"/>
            </a:pPr>
            <a:endParaRPr lang="he-IL" sz="28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8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8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8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0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endParaRPr lang="he-IL" sz="20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p:txBody>
      </p:sp>
      <p:pic>
        <p:nvPicPr>
          <p:cNvPr id="4" name="Picture 2" descr="מועצה אזורית מטה בנימין – ויקיפדיה">
            <a:extLst>
              <a:ext uri="{FF2B5EF4-FFF2-40B4-BE49-F238E27FC236}">
                <a16:creationId xmlns:a16="http://schemas.microsoft.com/office/drawing/2014/main" id="{D9BC31E8-486B-DE84-D5E4-D617C1D6B3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27457" y="190500"/>
            <a:ext cx="1845493" cy="122449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5">
            <a:extLst>
              <a:ext uri="{FF2B5EF4-FFF2-40B4-BE49-F238E27FC236}">
                <a16:creationId xmlns:a16="http://schemas.microsoft.com/office/drawing/2014/main" id="{E6AE25A6-B34A-C233-ECA1-22EDDA157AFF}"/>
              </a:ext>
            </a:extLst>
          </p:cNvPr>
          <p:cNvGraphicFramePr>
            <a:graphicFrameLocks noGrp="1"/>
          </p:cNvGraphicFramePr>
          <p:nvPr>
            <p:extLst>
              <p:ext uri="{D42A27DB-BD31-4B8C-83A1-F6EECF244321}">
                <p14:modId xmlns:p14="http://schemas.microsoft.com/office/powerpoint/2010/main" val="3602566070"/>
              </p:ext>
            </p:extLst>
          </p:nvPr>
        </p:nvGraphicFramePr>
        <p:xfrm>
          <a:off x="1460500" y="1515186"/>
          <a:ext cx="8128000" cy="5212080"/>
        </p:xfrm>
        <a:graphic>
          <a:graphicData uri="http://schemas.openxmlformats.org/drawingml/2006/table">
            <a:tbl>
              <a:tblPr rtl="1" firstRow="1" bandRow="1">
                <a:tableStyleId>{5C22544A-7EE6-4342-B048-85BDC9FD1C3A}</a:tableStyleId>
              </a:tblPr>
              <a:tblGrid>
                <a:gridCol w="4797425">
                  <a:extLst>
                    <a:ext uri="{9D8B030D-6E8A-4147-A177-3AD203B41FA5}">
                      <a16:colId xmlns:a16="http://schemas.microsoft.com/office/drawing/2014/main" val="1228040000"/>
                    </a:ext>
                  </a:extLst>
                </a:gridCol>
                <a:gridCol w="3330575">
                  <a:extLst>
                    <a:ext uri="{9D8B030D-6E8A-4147-A177-3AD203B41FA5}">
                      <a16:colId xmlns:a16="http://schemas.microsoft.com/office/drawing/2014/main" val="3828446226"/>
                    </a:ext>
                  </a:extLst>
                </a:gridCol>
              </a:tblGrid>
              <a:tr h="370840">
                <a:tc>
                  <a:txBody>
                    <a:bodyPr/>
                    <a:lstStyle/>
                    <a:p>
                      <a:pPr algn="r" rtl="0"/>
                      <a:r>
                        <a:rPr lang="he-IL" sz="2400" dirty="0">
                          <a:latin typeface="David" panose="020E0502060401010101" pitchFamily="34" charset="-79"/>
                          <a:cs typeface="David" panose="020E0502060401010101" pitchFamily="34" charset="-79"/>
                        </a:rPr>
                        <a:t>שם האשכול</a:t>
                      </a:r>
                    </a:p>
                  </a:txBody>
                  <a:tcPr/>
                </a:tc>
                <a:tc>
                  <a:txBody>
                    <a:bodyPr/>
                    <a:lstStyle/>
                    <a:p>
                      <a:pPr algn="just" rtl="1"/>
                      <a:r>
                        <a:rPr lang="he-IL" sz="2400" dirty="0">
                          <a:latin typeface="David" panose="020E0502060401010101" pitchFamily="34" charset="-79"/>
                          <a:cs typeface="David" panose="020E0502060401010101" pitchFamily="34" charset="-79"/>
                        </a:rPr>
                        <a:t>מספר קווים ליום</a:t>
                      </a:r>
                    </a:p>
                  </a:txBody>
                  <a:tcPr/>
                </a:tc>
                <a:extLst>
                  <a:ext uri="{0D108BD9-81ED-4DB2-BD59-A6C34878D82A}">
                    <a16:rowId xmlns:a16="http://schemas.microsoft.com/office/drawing/2014/main" val="1945147216"/>
                  </a:ext>
                </a:extLst>
              </a:tr>
              <a:tr h="370840">
                <a:tc>
                  <a:txBody>
                    <a:bodyPr/>
                    <a:lstStyle/>
                    <a:p>
                      <a:pPr algn="just" rtl="1"/>
                      <a:r>
                        <a:rPr lang="he-IL" sz="2400" dirty="0">
                          <a:latin typeface="David" panose="020E0502060401010101" pitchFamily="34" charset="-79"/>
                          <a:cs typeface="David" panose="020E0502060401010101" pitchFamily="34" charset="-79"/>
                        </a:rPr>
                        <a:t>אשכול 1 – מזרח בנימין פנימי</a:t>
                      </a:r>
                    </a:p>
                  </a:txBody>
                  <a:tcPr/>
                </a:tc>
                <a:tc>
                  <a:txBody>
                    <a:bodyPr/>
                    <a:lstStyle/>
                    <a:p>
                      <a:pPr algn="just" rtl="1"/>
                      <a:r>
                        <a:rPr lang="he-IL" sz="2400" dirty="0">
                          <a:latin typeface="David" panose="020E0502060401010101" pitchFamily="34" charset="-79"/>
                          <a:cs typeface="David" panose="020E0502060401010101" pitchFamily="34" charset="-79"/>
                        </a:rPr>
                        <a:t>145 קווי טרנזיט</a:t>
                      </a:r>
                    </a:p>
                    <a:p>
                      <a:pPr algn="just" rtl="1"/>
                      <a:endParaRPr lang="he-IL" sz="2400" dirty="0">
                        <a:latin typeface="David" panose="020E0502060401010101" pitchFamily="34" charset="-79"/>
                        <a:cs typeface="David" panose="020E0502060401010101" pitchFamily="34" charset="-79"/>
                      </a:endParaRPr>
                    </a:p>
                    <a:p>
                      <a:pPr algn="just" rtl="1"/>
                      <a:r>
                        <a:rPr lang="he-IL" sz="2400" dirty="0">
                          <a:latin typeface="David" panose="020E0502060401010101" pitchFamily="34" charset="-79"/>
                          <a:cs typeface="David" panose="020E0502060401010101" pitchFamily="34" charset="-79"/>
                        </a:rPr>
                        <a:t>35 קווי אוטובוס</a:t>
                      </a:r>
                    </a:p>
                  </a:txBody>
                  <a:tcPr/>
                </a:tc>
                <a:extLst>
                  <a:ext uri="{0D108BD9-81ED-4DB2-BD59-A6C34878D82A}">
                    <a16:rowId xmlns:a16="http://schemas.microsoft.com/office/drawing/2014/main" val="2602832305"/>
                  </a:ext>
                </a:extLst>
              </a:tr>
              <a:tr h="370840">
                <a:tc>
                  <a:txBody>
                    <a:bodyPr/>
                    <a:lstStyle/>
                    <a:p>
                      <a:pPr algn="just" rtl="1"/>
                      <a:r>
                        <a:rPr lang="he-IL" sz="2400" dirty="0">
                          <a:latin typeface="David" panose="020E0502060401010101" pitchFamily="34" charset="-79"/>
                          <a:cs typeface="David" panose="020E0502060401010101" pitchFamily="34" charset="-79"/>
                        </a:rPr>
                        <a:t>אשכול 2 – מזרח בנימין למוסדות חוץ</a:t>
                      </a:r>
                    </a:p>
                  </a:txBody>
                  <a:tcPr/>
                </a:tc>
                <a:tc>
                  <a:txBody>
                    <a:bodyPr/>
                    <a:lstStyle/>
                    <a:p>
                      <a:pPr algn="just" rtl="1"/>
                      <a:r>
                        <a:rPr lang="he-IL" sz="2400" dirty="0">
                          <a:latin typeface="David" panose="020E0502060401010101" pitchFamily="34" charset="-79"/>
                          <a:cs typeface="David" panose="020E0502060401010101" pitchFamily="34" charset="-79"/>
                        </a:rPr>
                        <a:t>140 קווי טרנזיט</a:t>
                      </a:r>
                    </a:p>
                    <a:p>
                      <a:pPr algn="just" rtl="1"/>
                      <a:endParaRPr lang="he-IL" sz="2400" dirty="0">
                        <a:latin typeface="David" panose="020E0502060401010101" pitchFamily="34" charset="-79"/>
                        <a:cs typeface="David" panose="020E0502060401010101" pitchFamily="34" charset="-79"/>
                      </a:endParaRPr>
                    </a:p>
                    <a:p>
                      <a:pPr algn="just" rtl="1"/>
                      <a:r>
                        <a:rPr lang="he-IL" sz="2400" dirty="0">
                          <a:latin typeface="David" panose="020E0502060401010101" pitchFamily="34" charset="-79"/>
                          <a:cs typeface="David" panose="020E0502060401010101" pitchFamily="34" charset="-79"/>
                        </a:rPr>
                        <a:t>30 קווי אוטובוס</a:t>
                      </a:r>
                    </a:p>
                  </a:txBody>
                  <a:tcPr/>
                </a:tc>
                <a:extLst>
                  <a:ext uri="{0D108BD9-81ED-4DB2-BD59-A6C34878D82A}">
                    <a16:rowId xmlns:a16="http://schemas.microsoft.com/office/drawing/2014/main" val="2591072794"/>
                  </a:ext>
                </a:extLst>
              </a:tr>
              <a:tr h="370840">
                <a:tc>
                  <a:txBody>
                    <a:bodyPr/>
                    <a:lstStyle/>
                    <a:p>
                      <a:pPr algn="just" rtl="1"/>
                      <a:r>
                        <a:rPr lang="he-IL" sz="2400" dirty="0">
                          <a:latin typeface="David" panose="020E0502060401010101" pitchFamily="34" charset="-79"/>
                          <a:cs typeface="David" panose="020E0502060401010101" pitchFamily="34" charset="-79"/>
                        </a:rPr>
                        <a:t>אשכול 3 – מערב בנימין פנימי</a:t>
                      </a:r>
                    </a:p>
                  </a:txBody>
                  <a:tcPr/>
                </a:tc>
                <a:tc>
                  <a:txBody>
                    <a:bodyPr/>
                    <a:lstStyle/>
                    <a:p>
                      <a:pPr algn="just" rtl="1"/>
                      <a:r>
                        <a:rPr lang="he-IL" sz="2400" dirty="0">
                          <a:latin typeface="David" panose="020E0502060401010101" pitchFamily="34" charset="-79"/>
                          <a:cs typeface="David" panose="020E0502060401010101" pitchFamily="34" charset="-79"/>
                        </a:rPr>
                        <a:t>95 קווי טרנזיט</a:t>
                      </a:r>
                    </a:p>
                    <a:p>
                      <a:pPr algn="just" rtl="1"/>
                      <a:endParaRPr lang="he-IL" sz="2400" dirty="0">
                        <a:latin typeface="David" panose="020E0502060401010101" pitchFamily="34" charset="-79"/>
                        <a:cs typeface="David" panose="020E0502060401010101" pitchFamily="34" charset="-79"/>
                      </a:endParaRPr>
                    </a:p>
                    <a:p>
                      <a:pPr algn="just" rtl="1"/>
                      <a:r>
                        <a:rPr lang="he-IL" sz="2400" dirty="0">
                          <a:latin typeface="David" panose="020E0502060401010101" pitchFamily="34" charset="-79"/>
                          <a:cs typeface="David" panose="020E0502060401010101" pitchFamily="34" charset="-79"/>
                        </a:rPr>
                        <a:t>15 קווי אוטובוס</a:t>
                      </a:r>
                    </a:p>
                  </a:txBody>
                  <a:tcPr/>
                </a:tc>
                <a:extLst>
                  <a:ext uri="{0D108BD9-81ED-4DB2-BD59-A6C34878D82A}">
                    <a16:rowId xmlns:a16="http://schemas.microsoft.com/office/drawing/2014/main" val="3948297759"/>
                  </a:ext>
                </a:extLst>
              </a:tr>
              <a:tr h="370840">
                <a:tc>
                  <a:txBody>
                    <a:bodyPr/>
                    <a:lstStyle/>
                    <a:p>
                      <a:pPr algn="just" rtl="1"/>
                      <a:r>
                        <a:rPr lang="he-IL" sz="2400" dirty="0">
                          <a:latin typeface="David" panose="020E0502060401010101" pitchFamily="34" charset="-79"/>
                          <a:cs typeface="David" panose="020E0502060401010101" pitchFamily="34" charset="-79"/>
                        </a:rPr>
                        <a:t>אשכול 4 – מערב בנימין למוסדות חוץ</a:t>
                      </a:r>
                    </a:p>
                  </a:txBody>
                  <a:tcPr/>
                </a:tc>
                <a:tc>
                  <a:txBody>
                    <a:bodyPr/>
                    <a:lstStyle/>
                    <a:p>
                      <a:pPr algn="just" rtl="1"/>
                      <a:r>
                        <a:rPr lang="he-IL" sz="2400" dirty="0">
                          <a:latin typeface="David" panose="020E0502060401010101" pitchFamily="34" charset="-79"/>
                          <a:cs typeface="David" panose="020E0502060401010101" pitchFamily="34" charset="-79"/>
                        </a:rPr>
                        <a:t>85 קווי טרנזיט</a:t>
                      </a:r>
                    </a:p>
                    <a:p>
                      <a:pPr algn="just" rtl="1"/>
                      <a:endParaRPr lang="he-IL" sz="2400" dirty="0">
                        <a:latin typeface="David" panose="020E0502060401010101" pitchFamily="34" charset="-79"/>
                        <a:cs typeface="David" panose="020E0502060401010101" pitchFamily="34" charset="-79"/>
                      </a:endParaRPr>
                    </a:p>
                    <a:p>
                      <a:pPr algn="just" rtl="1"/>
                      <a:r>
                        <a:rPr lang="he-IL" sz="2400" dirty="0">
                          <a:latin typeface="David" panose="020E0502060401010101" pitchFamily="34" charset="-79"/>
                          <a:cs typeface="David" panose="020E0502060401010101" pitchFamily="34" charset="-79"/>
                        </a:rPr>
                        <a:t>10 קווי אוטובוס</a:t>
                      </a:r>
                    </a:p>
                  </a:txBody>
                  <a:tcPr/>
                </a:tc>
                <a:extLst>
                  <a:ext uri="{0D108BD9-81ED-4DB2-BD59-A6C34878D82A}">
                    <a16:rowId xmlns:a16="http://schemas.microsoft.com/office/drawing/2014/main" val="1874561886"/>
                  </a:ext>
                </a:extLst>
              </a:tr>
            </a:tbl>
          </a:graphicData>
        </a:graphic>
      </p:graphicFrame>
    </p:spTree>
    <p:extLst>
      <p:ext uri="{BB962C8B-B14F-4D97-AF65-F5344CB8AC3E}">
        <p14:creationId xmlns:p14="http://schemas.microsoft.com/office/powerpoint/2010/main" val="627793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DD9AA-E05A-C312-5033-31E677CAC10E}"/>
              </a:ext>
            </a:extLst>
          </p:cNvPr>
          <p:cNvSpPr>
            <a:spLocks noGrp="1"/>
          </p:cNvSpPr>
          <p:nvPr>
            <p:ph type="title"/>
          </p:nvPr>
        </p:nvSpPr>
        <p:spPr>
          <a:xfrm>
            <a:off x="1203557" y="447676"/>
            <a:ext cx="9238434" cy="937986"/>
          </a:xfrm>
        </p:spPr>
        <p:txBody>
          <a:bodyPr/>
          <a:lstStyle/>
          <a:p>
            <a:pPr algn="ctr"/>
            <a:r>
              <a:rPr lang="he-IL" u="sng" dirty="0">
                <a:solidFill>
                  <a:srgbClr val="FF0000"/>
                </a:solidFill>
                <a:latin typeface="David" panose="020E0502060401010101" pitchFamily="34" charset="-79"/>
                <a:cs typeface="David" panose="020E0502060401010101" pitchFamily="34" charset="-79"/>
              </a:rPr>
              <a:t>אופן הגשת ההצעה</a:t>
            </a:r>
          </a:p>
        </p:txBody>
      </p:sp>
      <p:sp>
        <p:nvSpPr>
          <p:cNvPr id="3" name="Content Placeholder 2">
            <a:extLst>
              <a:ext uri="{FF2B5EF4-FFF2-40B4-BE49-F238E27FC236}">
                <a16:creationId xmlns:a16="http://schemas.microsoft.com/office/drawing/2014/main" id="{0578322E-4E46-A29F-6DE9-A9E464C9D908}"/>
              </a:ext>
            </a:extLst>
          </p:cNvPr>
          <p:cNvSpPr>
            <a:spLocks noGrp="1"/>
          </p:cNvSpPr>
          <p:nvPr>
            <p:ph idx="1"/>
          </p:nvPr>
        </p:nvSpPr>
        <p:spPr>
          <a:xfrm>
            <a:off x="400050" y="1483904"/>
            <a:ext cx="10248900" cy="4764496"/>
          </a:xfrm>
        </p:spPr>
        <p:txBody>
          <a:bodyPr>
            <a:noAutofit/>
          </a:bodyPr>
          <a:lstStyle/>
          <a:p>
            <a:pPr marL="457200" marR="385445" lvl="1" algn="just" rtl="1" fontAlgn="base">
              <a:lnSpc>
                <a:spcPct val="103000"/>
              </a:lnSpc>
              <a:spcAft>
                <a:spcPts val="20"/>
              </a:spcAft>
              <a:buClr>
                <a:srgbClr val="000000"/>
              </a:buClr>
              <a:buSzPts val="1200"/>
            </a:pPr>
            <a:r>
              <a:rPr lang="he-IL" sz="20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יש לצרף את כל המסמכים הדרושים לצורך הוכחת תנאי הסף, לרבות כל מסמך אחר שמוזכר במסמכי המכרז ובמצגת זאת.</a:t>
            </a:r>
          </a:p>
          <a:p>
            <a:pPr marL="457200" marR="385445" lvl="1" algn="just" rtl="1" fontAlgn="base">
              <a:lnSpc>
                <a:spcPct val="103000"/>
              </a:lnSpc>
              <a:spcAft>
                <a:spcPts val="20"/>
              </a:spcAft>
              <a:buClr>
                <a:srgbClr val="000000"/>
              </a:buClr>
              <a:buSzPts val="1200"/>
            </a:pPr>
            <a:endParaRPr lang="he-IL" sz="20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000" b="0" u="sng"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לגבי ההצעה הכספית </a:t>
            </a:r>
            <a:r>
              <a:rPr lang="he-IL" sz="20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 במעמד רכישת חוברת המכרז, כל מציע יקבל דיסק און קי ועליו טבלאות האקסל של האשכולות, וכן קובץ מודפס של טבלאות אלה. יש למלא את המחירים עבור האשכול הרלוונטי הן על גבי המדיה הדיגיטאלית, והן באופן ידני על גבי טבלאות האקסל המודפסות.</a:t>
            </a:r>
          </a:p>
          <a:p>
            <a:pPr marL="457200" marR="385445" lvl="1" algn="just" rtl="1" fontAlgn="base">
              <a:lnSpc>
                <a:spcPct val="103000"/>
              </a:lnSpc>
              <a:spcAft>
                <a:spcPts val="20"/>
              </a:spcAft>
              <a:buClr>
                <a:srgbClr val="000000"/>
              </a:buClr>
              <a:buSzPts val="1200"/>
            </a:pPr>
            <a:endParaRPr lang="he-IL" sz="2000" b="0" dirty="0">
              <a:solidFill>
                <a:srgbClr val="000000"/>
              </a:solidFill>
              <a:highlight>
                <a:srgbClr val="FFFF00"/>
              </a:highlight>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just" rtl="1" fontAlgn="base">
              <a:lnSpc>
                <a:spcPct val="103000"/>
              </a:lnSpc>
              <a:spcAft>
                <a:spcPts val="20"/>
              </a:spcAft>
              <a:buClr>
                <a:srgbClr val="000000"/>
              </a:buClr>
              <a:buSzPts val="1200"/>
            </a:pPr>
            <a:r>
              <a:rPr lang="he-IL" sz="20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יש לצרף להצעה הן את הקובץ הידני המודפס כשהוא מלא, והן את </a:t>
            </a:r>
            <a:r>
              <a:rPr lang="he-IL" sz="2000" b="0" dirty="0" err="1">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הדיסק.און.קי</a:t>
            </a:r>
            <a:r>
              <a:rPr lang="he-IL" sz="2000" b="0"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 כשעליו שמורים המחירים.</a:t>
            </a:r>
          </a:p>
          <a:p>
            <a:pPr marL="457200" marR="385445" lvl="1" algn="just" rtl="1" fontAlgn="base">
              <a:lnSpc>
                <a:spcPct val="103000"/>
              </a:lnSpc>
              <a:spcAft>
                <a:spcPts val="20"/>
              </a:spcAft>
              <a:buClr>
                <a:srgbClr val="000000"/>
              </a:buClr>
              <a:buSzPts val="1200"/>
            </a:pPr>
            <a:endParaRPr lang="he-IL" sz="2000" b="0" dirty="0">
              <a:solidFill>
                <a:srgbClr val="000000"/>
              </a:solidFill>
              <a:highlight>
                <a:srgbClr val="FFFF00"/>
              </a:highlight>
              <a:uFill>
                <a:solidFill>
                  <a:srgbClr val="000000"/>
                </a:solidFill>
              </a:uFill>
              <a:latin typeface="David" panose="020E0502060401010101" pitchFamily="34" charset="-79"/>
              <a:ea typeface="David" panose="020E0502060401010101" pitchFamily="34" charset="-79"/>
              <a:cs typeface="David" panose="020E0502060401010101" pitchFamily="34" charset="-79"/>
            </a:endParaRPr>
          </a:p>
          <a:p>
            <a:pPr marL="457200" marR="385445" lvl="1" algn="ctr" rtl="1" fontAlgn="base">
              <a:lnSpc>
                <a:spcPct val="103000"/>
              </a:lnSpc>
              <a:spcAft>
                <a:spcPts val="20"/>
              </a:spcAft>
              <a:buClr>
                <a:srgbClr val="000000"/>
              </a:buClr>
              <a:buSzPts val="1200"/>
            </a:pPr>
            <a:r>
              <a:rPr lang="he-IL" sz="3200" u="sng" dirty="0">
                <a:solidFill>
                  <a:srgbClr val="000000"/>
                </a:solidFill>
                <a:uFill>
                  <a:solidFill>
                    <a:srgbClr val="000000"/>
                  </a:solidFill>
                </a:uFill>
                <a:latin typeface="David" panose="020E0502060401010101" pitchFamily="34" charset="-79"/>
                <a:ea typeface="David" panose="020E0502060401010101" pitchFamily="34" charset="-79"/>
                <a:cs typeface="David" panose="020E0502060401010101" pitchFamily="34" charset="-79"/>
              </a:rPr>
              <a:t>המחירים שמולאו על ידי המציע ידנית על גבי טבלאות האקסל המודפסות – הם המחירים הקובעים !!</a:t>
            </a:r>
          </a:p>
        </p:txBody>
      </p:sp>
      <p:pic>
        <p:nvPicPr>
          <p:cNvPr id="4" name="Picture 2" descr="מועצה אזורית מטה בנימין – ויקיפדיה">
            <a:extLst>
              <a:ext uri="{FF2B5EF4-FFF2-40B4-BE49-F238E27FC236}">
                <a16:creationId xmlns:a16="http://schemas.microsoft.com/office/drawing/2014/main" id="{D9BC31E8-486B-DE84-D5E4-D617C1D6B3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27457" y="190500"/>
            <a:ext cx="1845493" cy="12244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105200"/>
      </p:ext>
    </p:extLst>
  </p:cSld>
  <p:clrMapOvr>
    <a:masterClrMapping/>
  </p:clrMapOvr>
</p:sld>
</file>

<file path=ppt/theme/theme1.xml><?xml version="1.0" encoding="utf-8"?>
<a:theme xmlns:a="http://schemas.openxmlformats.org/drawingml/2006/main" name="PortalVTI">
  <a:themeElements>
    <a:clrScheme name="AnalogousFromLightSeedLeftStep">
      <a:dk1>
        <a:srgbClr val="000000"/>
      </a:dk1>
      <a:lt1>
        <a:srgbClr val="FFFFFF"/>
      </a:lt1>
      <a:dk2>
        <a:srgbClr val="213A3B"/>
      </a:dk2>
      <a:lt2>
        <a:srgbClr val="E8E5E2"/>
      </a:lt2>
      <a:accent1>
        <a:srgbClr val="81A6C4"/>
      </a:accent1>
      <a:accent2>
        <a:srgbClr val="6EADAF"/>
      </a:accent2>
      <a:accent3>
        <a:srgbClr val="7BAC99"/>
      </a:accent3>
      <a:accent4>
        <a:srgbClr val="6EAF7B"/>
      </a:accent4>
      <a:accent5>
        <a:srgbClr val="86AC7B"/>
      </a:accent5>
      <a:accent6>
        <a:srgbClr val="93AA6B"/>
      </a:accent6>
      <a:hlink>
        <a:srgbClr val="9F795B"/>
      </a:hlink>
      <a:folHlink>
        <a:srgbClr val="7F7F7F"/>
      </a:folHlink>
    </a:clrScheme>
    <a:fontScheme name="Earth">
      <a:majorFont>
        <a:latin typeface="Trade Gothic Next Cond"/>
        <a:ea typeface=""/>
        <a:cs typeface=""/>
      </a:majorFont>
      <a:minorFont>
        <a:latin typeface="Trade Gothic Next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rtalVTI" id="{0E0D5035-C7F2-4607-91F4-D5D5F886A15A}" vid="{EAFF3D8B-AC13-4E90-80A9-182200FBC866}"/>
    </a:ext>
  </a:extLst>
</a:theme>
</file>

<file path=customXML/item.xml>��< ? x m l   v e r s i o n = " 1 . 0 "   e n c o d i n g = " u t f - 1 6 " ? >  
 < p r o p e r t i e s   x m l n s = " h t t p : / / w w w . i m a n a g e . c o m / w o r k / x m l s c h e m a " >  
     < d o c u m e n t i d > M E I T A R _ D M S ! 1 3 0 8 2 8 2 5 . 2 < / d o c u m e n t i d >  
     < s e n d e r i d > L I L A C H D < / s e n d e r i d >  
     < s e n d e r e m a i l > L I L A C H D @ M E I T A R . C O M < / s e n d e r e m a i l >  
     < l a s t m o d i f i e d > 2 0 2 3 - 0 7 - 0 6 T 1 5 : 2 2 : 1 3 . 0 0 0 0 0 0 0 + 0 3 : 0 0 < / l a s t m o d i f i e d >  
     < d a t a b a s e > M E I T A R _ D M S < / d a t a b a s e >  
 < / p r o p e r t i e s > 
</file>

<file path=docProps/app.xml><?xml version="1.0" encoding="utf-8"?>
<Properties xmlns="http://schemas.openxmlformats.org/officeDocument/2006/extended-properties" xmlns:vt="http://schemas.openxmlformats.org/officeDocument/2006/docPropsVTypes">
  <TotalTime>267</TotalTime>
  <Words>1007</Words>
  <Application>Microsoft Office PowerPoint</Application>
  <PresentationFormat>Widescreen</PresentationFormat>
  <Paragraphs>120</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David</vt:lpstr>
      <vt:lpstr>Trade Gothic Next Cond</vt:lpstr>
      <vt:lpstr>Trade Gothic Next Light</vt:lpstr>
      <vt:lpstr>PortalVTI</vt:lpstr>
      <vt:lpstr>PowerPoint Presentation</vt:lpstr>
      <vt:lpstr> מהות ההתקשרות ותקופת ההתקשרות</vt:lpstr>
      <vt:lpstr>לוח זמנים של ההליך המכרזי</vt:lpstr>
      <vt:lpstr>תנאי סף ומסמכים שצריך לצרף</vt:lpstr>
      <vt:lpstr>תנאי סף ומסמכים שצריך לצרף</vt:lpstr>
      <vt:lpstr>מסמכים נוספים שצריך לצרף</vt:lpstr>
      <vt:lpstr>ההצעה הכספית של המציעים והכרזה על זוכה בכל אשכול</vt:lpstr>
      <vt:lpstr>פירוט האשכולות</vt:lpstr>
      <vt:lpstr>אופן הגשת ההצעה</vt:lpstr>
      <vt:lpstr>דגשים</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Lilach David-Timor</dc:creator>
  <cp:lastModifiedBy>Lilach David-Timor</cp:lastModifiedBy>
  <cp:revision>10</cp:revision>
  <dcterms:created xsi:type="dcterms:W3CDTF">2023-07-04T05:48:07Z</dcterms:created>
  <dcterms:modified xsi:type="dcterms:W3CDTF">2023-07-06T12:22:13Z</dcterms:modified>
</cp:coreProperties>
</file>